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9"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81" d="100"/>
          <a:sy n="81" d="100"/>
        </p:scale>
        <p:origin x="46"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4694-C991-424D-AEDF-5BE0403DDD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DFE6CC-64B5-4AFD-833B-34D9BD0296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D8F6C7-3C55-46AF-B5AB-566278A4938D}"/>
              </a:ext>
            </a:extLst>
          </p:cNvPr>
          <p:cNvSpPr>
            <a:spLocks noGrp="1"/>
          </p:cNvSpPr>
          <p:nvPr>
            <p:ph type="dt" sz="half" idx="10"/>
          </p:nvPr>
        </p:nvSpPr>
        <p:spPr/>
        <p:txBody>
          <a:bodyPr/>
          <a:lstStyle/>
          <a:p>
            <a:fld id="{C981DC4E-9F5C-4468-B766-A1B2AF00D2AB}" type="datetimeFigureOut">
              <a:rPr lang="en-US" smtClean="0"/>
              <a:t>4/12/2020</a:t>
            </a:fld>
            <a:endParaRPr lang="en-US"/>
          </a:p>
        </p:txBody>
      </p:sp>
      <p:sp>
        <p:nvSpPr>
          <p:cNvPr id="5" name="Footer Placeholder 4">
            <a:extLst>
              <a:ext uri="{FF2B5EF4-FFF2-40B4-BE49-F238E27FC236}">
                <a16:creationId xmlns:a16="http://schemas.microsoft.com/office/drawing/2014/main" id="{8740BBB8-3CAD-4E31-A92D-9AC44EB4C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DAA13-79F5-4CA7-8F9D-62D2E2F71E6F}"/>
              </a:ext>
            </a:extLst>
          </p:cNvPr>
          <p:cNvSpPr>
            <a:spLocks noGrp="1"/>
          </p:cNvSpPr>
          <p:nvPr>
            <p:ph type="sldNum" sz="quarter" idx="12"/>
          </p:nvPr>
        </p:nvSpPr>
        <p:spPr/>
        <p:txBody>
          <a:bodyPr/>
          <a:lstStyle/>
          <a:p>
            <a:fld id="{2C1A3BB1-48B8-4205-A438-6665F2AF982A}" type="slidenum">
              <a:rPr lang="en-US" smtClean="0"/>
              <a:t>‹#›</a:t>
            </a:fld>
            <a:endParaRPr lang="en-US"/>
          </a:p>
        </p:txBody>
      </p:sp>
    </p:spTree>
    <p:extLst>
      <p:ext uri="{BB962C8B-B14F-4D97-AF65-F5344CB8AC3E}">
        <p14:creationId xmlns:p14="http://schemas.microsoft.com/office/powerpoint/2010/main" val="410575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B075F-B207-47B3-880B-661C92EE3F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5B75FC-991D-43EB-ABA0-3FB579A76E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B6D82-9D75-4F33-998D-D69E8EF9DA4F}"/>
              </a:ext>
            </a:extLst>
          </p:cNvPr>
          <p:cNvSpPr>
            <a:spLocks noGrp="1"/>
          </p:cNvSpPr>
          <p:nvPr>
            <p:ph type="dt" sz="half" idx="10"/>
          </p:nvPr>
        </p:nvSpPr>
        <p:spPr/>
        <p:txBody>
          <a:bodyPr/>
          <a:lstStyle/>
          <a:p>
            <a:fld id="{C981DC4E-9F5C-4468-B766-A1B2AF00D2AB}" type="datetimeFigureOut">
              <a:rPr lang="en-US" smtClean="0"/>
              <a:t>4/12/2020</a:t>
            </a:fld>
            <a:endParaRPr lang="en-US"/>
          </a:p>
        </p:txBody>
      </p:sp>
      <p:sp>
        <p:nvSpPr>
          <p:cNvPr id="5" name="Footer Placeholder 4">
            <a:extLst>
              <a:ext uri="{FF2B5EF4-FFF2-40B4-BE49-F238E27FC236}">
                <a16:creationId xmlns:a16="http://schemas.microsoft.com/office/drawing/2014/main" id="{A10990C8-8952-4445-8CA5-388C0BB83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6298D-3753-43DE-9057-C53A3ACCCEEA}"/>
              </a:ext>
            </a:extLst>
          </p:cNvPr>
          <p:cNvSpPr>
            <a:spLocks noGrp="1"/>
          </p:cNvSpPr>
          <p:nvPr>
            <p:ph type="sldNum" sz="quarter" idx="12"/>
          </p:nvPr>
        </p:nvSpPr>
        <p:spPr/>
        <p:txBody>
          <a:bodyPr/>
          <a:lstStyle/>
          <a:p>
            <a:fld id="{2C1A3BB1-48B8-4205-A438-6665F2AF982A}" type="slidenum">
              <a:rPr lang="en-US" smtClean="0"/>
              <a:t>‹#›</a:t>
            </a:fld>
            <a:endParaRPr lang="en-US"/>
          </a:p>
        </p:txBody>
      </p:sp>
    </p:spTree>
    <p:extLst>
      <p:ext uri="{BB962C8B-B14F-4D97-AF65-F5344CB8AC3E}">
        <p14:creationId xmlns:p14="http://schemas.microsoft.com/office/powerpoint/2010/main" val="1328024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31DC38-93FE-4CC8-B1E5-DA5B59E2AC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1939A2-E96E-4DDB-81F1-35A770972B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7D8FF1-B1E9-4012-ADC6-3643E9AFD962}"/>
              </a:ext>
            </a:extLst>
          </p:cNvPr>
          <p:cNvSpPr>
            <a:spLocks noGrp="1"/>
          </p:cNvSpPr>
          <p:nvPr>
            <p:ph type="dt" sz="half" idx="10"/>
          </p:nvPr>
        </p:nvSpPr>
        <p:spPr/>
        <p:txBody>
          <a:bodyPr/>
          <a:lstStyle/>
          <a:p>
            <a:fld id="{C981DC4E-9F5C-4468-B766-A1B2AF00D2AB}" type="datetimeFigureOut">
              <a:rPr lang="en-US" smtClean="0"/>
              <a:t>4/12/2020</a:t>
            </a:fld>
            <a:endParaRPr lang="en-US"/>
          </a:p>
        </p:txBody>
      </p:sp>
      <p:sp>
        <p:nvSpPr>
          <p:cNvPr id="5" name="Footer Placeholder 4">
            <a:extLst>
              <a:ext uri="{FF2B5EF4-FFF2-40B4-BE49-F238E27FC236}">
                <a16:creationId xmlns:a16="http://schemas.microsoft.com/office/drawing/2014/main" id="{5DB567A6-D4F4-427D-A993-BA2505256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7F185-71D8-4BC8-AF59-A2FDAB028ABD}"/>
              </a:ext>
            </a:extLst>
          </p:cNvPr>
          <p:cNvSpPr>
            <a:spLocks noGrp="1"/>
          </p:cNvSpPr>
          <p:nvPr>
            <p:ph type="sldNum" sz="quarter" idx="12"/>
          </p:nvPr>
        </p:nvSpPr>
        <p:spPr/>
        <p:txBody>
          <a:bodyPr/>
          <a:lstStyle/>
          <a:p>
            <a:fld id="{2C1A3BB1-48B8-4205-A438-6665F2AF982A}" type="slidenum">
              <a:rPr lang="en-US" smtClean="0"/>
              <a:t>‹#›</a:t>
            </a:fld>
            <a:endParaRPr lang="en-US"/>
          </a:p>
        </p:txBody>
      </p:sp>
    </p:spTree>
    <p:extLst>
      <p:ext uri="{BB962C8B-B14F-4D97-AF65-F5344CB8AC3E}">
        <p14:creationId xmlns:p14="http://schemas.microsoft.com/office/powerpoint/2010/main" val="65542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F93F-03AE-405A-87BD-A7844E4C89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903BF6-AF7B-4B4C-AFA7-2C54E0F04A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C68B3-2430-4069-BE68-32713961864F}"/>
              </a:ext>
            </a:extLst>
          </p:cNvPr>
          <p:cNvSpPr>
            <a:spLocks noGrp="1"/>
          </p:cNvSpPr>
          <p:nvPr>
            <p:ph type="dt" sz="half" idx="10"/>
          </p:nvPr>
        </p:nvSpPr>
        <p:spPr/>
        <p:txBody>
          <a:bodyPr/>
          <a:lstStyle/>
          <a:p>
            <a:fld id="{C981DC4E-9F5C-4468-B766-A1B2AF00D2AB}" type="datetimeFigureOut">
              <a:rPr lang="en-US" smtClean="0"/>
              <a:t>4/12/2020</a:t>
            </a:fld>
            <a:endParaRPr lang="en-US"/>
          </a:p>
        </p:txBody>
      </p:sp>
      <p:sp>
        <p:nvSpPr>
          <p:cNvPr id="5" name="Footer Placeholder 4">
            <a:extLst>
              <a:ext uri="{FF2B5EF4-FFF2-40B4-BE49-F238E27FC236}">
                <a16:creationId xmlns:a16="http://schemas.microsoft.com/office/drawing/2014/main" id="{256EF22C-2E4E-482F-A0B4-9D43A6726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D3CA3D-859F-4E05-988A-DA275BBDF3C6}"/>
              </a:ext>
            </a:extLst>
          </p:cNvPr>
          <p:cNvSpPr>
            <a:spLocks noGrp="1"/>
          </p:cNvSpPr>
          <p:nvPr>
            <p:ph type="sldNum" sz="quarter" idx="12"/>
          </p:nvPr>
        </p:nvSpPr>
        <p:spPr/>
        <p:txBody>
          <a:bodyPr/>
          <a:lstStyle/>
          <a:p>
            <a:fld id="{2C1A3BB1-48B8-4205-A438-6665F2AF982A}" type="slidenum">
              <a:rPr lang="en-US" smtClean="0"/>
              <a:t>‹#›</a:t>
            </a:fld>
            <a:endParaRPr lang="en-US"/>
          </a:p>
        </p:txBody>
      </p:sp>
    </p:spTree>
    <p:extLst>
      <p:ext uri="{BB962C8B-B14F-4D97-AF65-F5344CB8AC3E}">
        <p14:creationId xmlns:p14="http://schemas.microsoft.com/office/powerpoint/2010/main" val="182015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2457-921A-440C-962E-C87EFE9F57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F978A2-2D64-43D2-B560-502D311BDF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E22276-3AC0-49BC-BE59-11E01E223FD5}"/>
              </a:ext>
            </a:extLst>
          </p:cNvPr>
          <p:cNvSpPr>
            <a:spLocks noGrp="1"/>
          </p:cNvSpPr>
          <p:nvPr>
            <p:ph type="dt" sz="half" idx="10"/>
          </p:nvPr>
        </p:nvSpPr>
        <p:spPr/>
        <p:txBody>
          <a:bodyPr/>
          <a:lstStyle/>
          <a:p>
            <a:fld id="{C981DC4E-9F5C-4468-B766-A1B2AF00D2AB}" type="datetimeFigureOut">
              <a:rPr lang="en-US" smtClean="0"/>
              <a:t>4/12/2020</a:t>
            </a:fld>
            <a:endParaRPr lang="en-US"/>
          </a:p>
        </p:txBody>
      </p:sp>
      <p:sp>
        <p:nvSpPr>
          <p:cNvPr id="5" name="Footer Placeholder 4">
            <a:extLst>
              <a:ext uri="{FF2B5EF4-FFF2-40B4-BE49-F238E27FC236}">
                <a16:creationId xmlns:a16="http://schemas.microsoft.com/office/drawing/2014/main" id="{BB3CE35E-1404-457B-9F9C-B6997C7C3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1D5AF-62A9-45DB-B5BA-3392C234539A}"/>
              </a:ext>
            </a:extLst>
          </p:cNvPr>
          <p:cNvSpPr>
            <a:spLocks noGrp="1"/>
          </p:cNvSpPr>
          <p:nvPr>
            <p:ph type="sldNum" sz="quarter" idx="12"/>
          </p:nvPr>
        </p:nvSpPr>
        <p:spPr/>
        <p:txBody>
          <a:bodyPr/>
          <a:lstStyle/>
          <a:p>
            <a:fld id="{2C1A3BB1-48B8-4205-A438-6665F2AF982A}" type="slidenum">
              <a:rPr lang="en-US" smtClean="0"/>
              <a:t>‹#›</a:t>
            </a:fld>
            <a:endParaRPr lang="en-US"/>
          </a:p>
        </p:txBody>
      </p:sp>
    </p:spTree>
    <p:extLst>
      <p:ext uri="{BB962C8B-B14F-4D97-AF65-F5344CB8AC3E}">
        <p14:creationId xmlns:p14="http://schemas.microsoft.com/office/powerpoint/2010/main" val="3911314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4FBFB-AEE5-4FF9-BF85-507224E45F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FB4874-BDB5-45A8-BEC4-ED4F2CC1C4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6C8C4D-1583-4088-8937-91EB3A27C2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746BD8-9AB1-4F71-90AB-9707A663B03B}"/>
              </a:ext>
            </a:extLst>
          </p:cNvPr>
          <p:cNvSpPr>
            <a:spLocks noGrp="1"/>
          </p:cNvSpPr>
          <p:nvPr>
            <p:ph type="dt" sz="half" idx="10"/>
          </p:nvPr>
        </p:nvSpPr>
        <p:spPr/>
        <p:txBody>
          <a:bodyPr/>
          <a:lstStyle/>
          <a:p>
            <a:fld id="{C981DC4E-9F5C-4468-B766-A1B2AF00D2AB}" type="datetimeFigureOut">
              <a:rPr lang="en-US" smtClean="0"/>
              <a:t>4/12/2020</a:t>
            </a:fld>
            <a:endParaRPr lang="en-US"/>
          </a:p>
        </p:txBody>
      </p:sp>
      <p:sp>
        <p:nvSpPr>
          <p:cNvPr id="6" name="Footer Placeholder 5">
            <a:extLst>
              <a:ext uri="{FF2B5EF4-FFF2-40B4-BE49-F238E27FC236}">
                <a16:creationId xmlns:a16="http://schemas.microsoft.com/office/drawing/2014/main" id="{BF5142F4-5E9D-4846-BFF5-FC8CB5E74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253EDC-7B2D-4FA6-80AE-D1CCFC662558}"/>
              </a:ext>
            </a:extLst>
          </p:cNvPr>
          <p:cNvSpPr>
            <a:spLocks noGrp="1"/>
          </p:cNvSpPr>
          <p:nvPr>
            <p:ph type="sldNum" sz="quarter" idx="12"/>
          </p:nvPr>
        </p:nvSpPr>
        <p:spPr/>
        <p:txBody>
          <a:bodyPr/>
          <a:lstStyle/>
          <a:p>
            <a:fld id="{2C1A3BB1-48B8-4205-A438-6665F2AF982A}" type="slidenum">
              <a:rPr lang="en-US" smtClean="0"/>
              <a:t>‹#›</a:t>
            </a:fld>
            <a:endParaRPr lang="en-US"/>
          </a:p>
        </p:txBody>
      </p:sp>
    </p:spTree>
    <p:extLst>
      <p:ext uri="{BB962C8B-B14F-4D97-AF65-F5344CB8AC3E}">
        <p14:creationId xmlns:p14="http://schemas.microsoft.com/office/powerpoint/2010/main" val="1152844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3800-CBCC-4EFA-8ECB-0CC89940AE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6E0402-570B-46D8-A657-8C34B565D0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91AC68-59AE-4D0D-8969-ABD7DA64F2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7FA7E1-E25A-43A1-BA14-E42489907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05B399-84AA-47EE-9023-D3C380E34A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687F9D-147F-42E2-9FAF-D40BCEBC4B14}"/>
              </a:ext>
            </a:extLst>
          </p:cNvPr>
          <p:cNvSpPr>
            <a:spLocks noGrp="1"/>
          </p:cNvSpPr>
          <p:nvPr>
            <p:ph type="dt" sz="half" idx="10"/>
          </p:nvPr>
        </p:nvSpPr>
        <p:spPr/>
        <p:txBody>
          <a:bodyPr/>
          <a:lstStyle/>
          <a:p>
            <a:fld id="{C981DC4E-9F5C-4468-B766-A1B2AF00D2AB}" type="datetimeFigureOut">
              <a:rPr lang="en-US" smtClean="0"/>
              <a:t>4/12/2020</a:t>
            </a:fld>
            <a:endParaRPr lang="en-US"/>
          </a:p>
        </p:txBody>
      </p:sp>
      <p:sp>
        <p:nvSpPr>
          <p:cNvPr id="8" name="Footer Placeholder 7">
            <a:extLst>
              <a:ext uri="{FF2B5EF4-FFF2-40B4-BE49-F238E27FC236}">
                <a16:creationId xmlns:a16="http://schemas.microsoft.com/office/drawing/2014/main" id="{F9B6C854-E736-4A46-8D34-C31B0EFDD4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D602F8-AB62-42BD-BF3B-8AADF6A6192C}"/>
              </a:ext>
            </a:extLst>
          </p:cNvPr>
          <p:cNvSpPr>
            <a:spLocks noGrp="1"/>
          </p:cNvSpPr>
          <p:nvPr>
            <p:ph type="sldNum" sz="quarter" idx="12"/>
          </p:nvPr>
        </p:nvSpPr>
        <p:spPr/>
        <p:txBody>
          <a:bodyPr/>
          <a:lstStyle/>
          <a:p>
            <a:fld id="{2C1A3BB1-48B8-4205-A438-6665F2AF982A}" type="slidenum">
              <a:rPr lang="en-US" smtClean="0"/>
              <a:t>‹#›</a:t>
            </a:fld>
            <a:endParaRPr lang="en-US"/>
          </a:p>
        </p:txBody>
      </p:sp>
    </p:spTree>
    <p:extLst>
      <p:ext uri="{BB962C8B-B14F-4D97-AF65-F5344CB8AC3E}">
        <p14:creationId xmlns:p14="http://schemas.microsoft.com/office/powerpoint/2010/main" val="130888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F2A3-2608-495A-9CDA-EF76600AB2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15B2A3-52DC-4A54-840A-571718C39F77}"/>
              </a:ext>
            </a:extLst>
          </p:cNvPr>
          <p:cNvSpPr>
            <a:spLocks noGrp="1"/>
          </p:cNvSpPr>
          <p:nvPr>
            <p:ph type="dt" sz="half" idx="10"/>
          </p:nvPr>
        </p:nvSpPr>
        <p:spPr/>
        <p:txBody>
          <a:bodyPr/>
          <a:lstStyle/>
          <a:p>
            <a:fld id="{C981DC4E-9F5C-4468-B766-A1B2AF00D2AB}" type="datetimeFigureOut">
              <a:rPr lang="en-US" smtClean="0"/>
              <a:t>4/12/2020</a:t>
            </a:fld>
            <a:endParaRPr lang="en-US"/>
          </a:p>
        </p:txBody>
      </p:sp>
      <p:sp>
        <p:nvSpPr>
          <p:cNvPr id="4" name="Footer Placeholder 3">
            <a:extLst>
              <a:ext uri="{FF2B5EF4-FFF2-40B4-BE49-F238E27FC236}">
                <a16:creationId xmlns:a16="http://schemas.microsoft.com/office/drawing/2014/main" id="{AB350731-44F4-44B2-846F-4C8DE4BAE6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93B5F0-6370-4ACF-A053-8034AEAADE66}"/>
              </a:ext>
            </a:extLst>
          </p:cNvPr>
          <p:cNvSpPr>
            <a:spLocks noGrp="1"/>
          </p:cNvSpPr>
          <p:nvPr>
            <p:ph type="sldNum" sz="quarter" idx="12"/>
          </p:nvPr>
        </p:nvSpPr>
        <p:spPr/>
        <p:txBody>
          <a:bodyPr/>
          <a:lstStyle/>
          <a:p>
            <a:fld id="{2C1A3BB1-48B8-4205-A438-6665F2AF982A}" type="slidenum">
              <a:rPr lang="en-US" smtClean="0"/>
              <a:t>‹#›</a:t>
            </a:fld>
            <a:endParaRPr lang="en-US"/>
          </a:p>
        </p:txBody>
      </p:sp>
    </p:spTree>
    <p:extLst>
      <p:ext uri="{BB962C8B-B14F-4D97-AF65-F5344CB8AC3E}">
        <p14:creationId xmlns:p14="http://schemas.microsoft.com/office/powerpoint/2010/main" val="368814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89FF8-6B23-4847-841B-B8967A6FC0C1}"/>
              </a:ext>
            </a:extLst>
          </p:cNvPr>
          <p:cNvSpPr>
            <a:spLocks noGrp="1"/>
          </p:cNvSpPr>
          <p:nvPr>
            <p:ph type="dt" sz="half" idx="10"/>
          </p:nvPr>
        </p:nvSpPr>
        <p:spPr/>
        <p:txBody>
          <a:bodyPr/>
          <a:lstStyle/>
          <a:p>
            <a:fld id="{C981DC4E-9F5C-4468-B766-A1B2AF00D2AB}" type="datetimeFigureOut">
              <a:rPr lang="en-US" smtClean="0"/>
              <a:t>4/12/2020</a:t>
            </a:fld>
            <a:endParaRPr lang="en-US"/>
          </a:p>
        </p:txBody>
      </p:sp>
      <p:sp>
        <p:nvSpPr>
          <p:cNvPr id="3" name="Footer Placeholder 2">
            <a:extLst>
              <a:ext uri="{FF2B5EF4-FFF2-40B4-BE49-F238E27FC236}">
                <a16:creationId xmlns:a16="http://schemas.microsoft.com/office/drawing/2014/main" id="{64D27DE5-DA5B-476E-8E22-8715EA2D0B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04D6B8-65E4-4212-8C8F-D2F0B95BE846}"/>
              </a:ext>
            </a:extLst>
          </p:cNvPr>
          <p:cNvSpPr>
            <a:spLocks noGrp="1"/>
          </p:cNvSpPr>
          <p:nvPr>
            <p:ph type="sldNum" sz="quarter" idx="12"/>
          </p:nvPr>
        </p:nvSpPr>
        <p:spPr/>
        <p:txBody>
          <a:bodyPr/>
          <a:lstStyle/>
          <a:p>
            <a:fld id="{2C1A3BB1-48B8-4205-A438-6665F2AF982A}" type="slidenum">
              <a:rPr lang="en-US" smtClean="0"/>
              <a:t>‹#›</a:t>
            </a:fld>
            <a:endParaRPr lang="en-US"/>
          </a:p>
        </p:txBody>
      </p:sp>
    </p:spTree>
    <p:extLst>
      <p:ext uri="{BB962C8B-B14F-4D97-AF65-F5344CB8AC3E}">
        <p14:creationId xmlns:p14="http://schemas.microsoft.com/office/powerpoint/2010/main" val="4236841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F196-2850-44A0-9127-7335AED3C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AD746-32C0-4FBB-A0D5-C89269802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B5F298-AD82-4F92-B07B-08F600FDF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D86FE-359C-4483-BC58-D1B895AEDBB7}"/>
              </a:ext>
            </a:extLst>
          </p:cNvPr>
          <p:cNvSpPr>
            <a:spLocks noGrp="1"/>
          </p:cNvSpPr>
          <p:nvPr>
            <p:ph type="dt" sz="half" idx="10"/>
          </p:nvPr>
        </p:nvSpPr>
        <p:spPr/>
        <p:txBody>
          <a:bodyPr/>
          <a:lstStyle/>
          <a:p>
            <a:fld id="{C981DC4E-9F5C-4468-B766-A1B2AF00D2AB}" type="datetimeFigureOut">
              <a:rPr lang="en-US" smtClean="0"/>
              <a:t>4/12/2020</a:t>
            </a:fld>
            <a:endParaRPr lang="en-US"/>
          </a:p>
        </p:txBody>
      </p:sp>
      <p:sp>
        <p:nvSpPr>
          <p:cNvPr id="6" name="Footer Placeholder 5">
            <a:extLst>
              <a:ext uri="{FF2B5EF4-FFF2-40B4-BE49-F238E27FC236}">
                <a16:creationId xmlns:a16="http://schemas.microsoft.com/office/drawing/2014/main" id="{0EB08A04-CC66-4E29-944A-035190EC7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FCAD08-1B46-47A2-93F3-99A01B5088EA}"/>
              </a:ext>
            </a:extLst>
          </p:cNvPr>
          <p:cNvSpPr>
            <a:spLocks noGrp="1"/>
          </p:cNvSpPr>
          <p:nvPr>
            <p:ph type="sldNum" sz="quarter" idx="12"/>
          </p:nvPr>
        </p:nvSpPr>
        <p:spPr/>
        <p:txBody>
          <a:bodyPr/>
          <a:lstStyle/>
          <a:p>
            <a:fld id="{2C1A3BB1-48B8-4205-A438-6665F2AF982A}" type="slidenum">
              <a:rPr lang="en-US" smtClean="0"/>
              <a:t>‹#›</a:t>
            </a:fld>
            <a:endParaRPr lang="en-US"/>
          </a:p>
        </p:txBody>
      </p:sp>
    </p:spTree>
    <p:extLst>
      <p:ext uri="{BB962C8B-B14F-4D97-AF65-F5344CB8AC3E}">
        <p14:creationId xmlns:p14="http://schemas.microsoft.com/office/powerpoint/2010/main" val="579734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9FEC-E170-4DC6-BFA2-ED241479EB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E0B513-5C85-4053-BEEB-D6201EC358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139C2-6163-4B77-B3E5-DC6A6E1AB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0128A0-009F-4CFD-80A3-8C5F49897E7A}"/>
              </a:ext>
            </a:extLst>
          </p:cNvPr>
          <p:cNvSpPr>
            <a:spLocks noGrp="1"/>
          </p:cNvSpPr>
          <p:nvPr>
            <p:ph type="dt" sz="half" idx="10"/>
          </p:nvPr>
        </p:nvSpPr>
        <p:spPr/>
        <p:txBody>
          <a:bodyPr/>
          <a:lstStyle/>
          <a:p>
            <a:fld id="{C981DC4E-9F5C-4468-B766-A1B2AF00D2AB}" type="datetimeFigureOut">
              <a:rPr lang="en-US" smtClean="0"/>
              <a:t>4/12/2020</a:t>
            </a:fld>
            <a:endParaRPr lang="en-US"/>
          </a:p>
        </p:txBody>
      </p:sp>
      <p:sp>
        <p:nvSpPr>
          <p:cNvPr id="6" name="Footer Placeholder 5">
            <a:extLst>
              <a:ext uri="{FF2B5EF4-FFF2-40B4-BE49-F238E27FC236}">
                <a16:creationId xmlns:a16="http://schemas.microsoft.com/office/drawing/2014/main" id="{6CAE0B94-D298-4E33-9905-9FD4DF060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03BB64-C11E-41AE-AA7D-C3C5A0203AE1}"/>
              </a:ext>
            </a:extLst>
          </p:cNvPr>
          <p:cNvSpPr>
            <a:spLocks noGrp="1"/>
          </p:cNvSpPr>
          <p:nvPr>
            <p:ph type="sldNum" sz="quarter" idx="12"/>
          </p:nvPr>
        </p:nvSpPr>
        <p:spPr/>
        <p:txBody>
          <a:bodyPr/>
          <a:lstStyle/>
          <a:p>
            <a:fld id="{2C1A3BB1-48B8-4205-A438-6665F2AF982A}" type="slidenum">
              <a:rPr lang="en-US" smtClean="0"/>
              <a:t>‹#›</a:t>
            </a:fld>
            <a:endParaRPr lang="en-US"/>
          </a:p>
        </p:txBody>
      </p:sp>
    </p:spTree>
    <p:extLst>
      <p:ext uri="{BB962C8B-B14F-4D97-AF65-F5344CB8AC3E}">
        <p14:creationId xmlns:p14="http://schemas.microsoft.com/office/powerpoint/2010/main" val="299717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51247-A1FF-4FCC-9C80-3C0A5DBAA1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177B23-4367-4D84-810C-2A3DC1B447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FC2880-FB81-4429-8DB6-41DA4E35D4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81DC4E-9F5C-4468-B766-A1B2AF00D2AB}" type="datetimeFigureOut">
              <a:rPr lang="en-US" smtClean="0"/>
              <a:t>4/12/2020</a:t>
            </a:fld>
            <a:endParaRPr lang="en-US"/>
          </a:p>
        </p:txBody>
      </p:sp>
      <p:sp>
        <p:nvSpPr>
          <p:cNvPr id="5" name="Footer Placeholder 4">
            <a:extLst>
              <a:ext uri="{FF2B5EF4-FFF2-40B4-BE49-F238E27FC236}">
                <a16:creationId xmlns:a16="http://schemas.microsoft.com/office/drawing/2014/main" id="{E3E04430-B540-4551-88D4-E574B31803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F15962-5CFD-4F1F-9D83-88DF19020A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1A3BB1-48B8-4205-A438-6665F2AF982A}" type="slidenum">
              <a:rPr lang="en-US" smtClean="0"/>
              <a:t>‹#›</a:t>
            </a:fld>
            <a:endParaRPr lang="en-US"/>
          </a:p>
        </p:txBody>
      </p:sp>
    </p:spTree>
    <p:extLst>
      <p:ext uri="{BB962C8B-B14F-4D97-AF65-F5344CB8AC3E}">
        <p14:creationId xmlns:p14="http://schemas.microsoft.com/office/powerpoint/2010/main" val="3398005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popfactfinder.planning.nyc.gov/#13.44/40.77473/-73.96117" TargetMode="External"/><Relationship Id="rId2" Type="http://schemas.openxmlformats.org/officeDocument/2006/relationships/hyperlink" Target="https://furmancenter.org/neighborhoods" TargetMode="External"/><Relationship Id="rId1" Type="http://schemas.openxmlformats.org/officeDocument/2006/relationships/slideLayout" Target="../slideLayouts/slideLayout2.xml"/><Relationship Id="rId5" Type="http://schemas.openxmlformats.org/officeDocument/2006/relationships/hyperlink" Target="https://www.walkscore.com/" TargetMode="External"/><Relationship Id="rId4" Type="http://schemas.openxmlformats.org/officeDocument/2006/relationships/hyperlink" Target="https://www.zillow.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foursquare.com/developers/apps" TargetMode="External"/><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E77E-0247-447A-AE21-D29F1C035C9A}"/>
              </a:ext>
            </a:extLst>
          </p:cNvPr>
          <p:cNvSpPr>
            <a:spLocks noGrp="1"/>
          </p:cNvSpPr>
          <p:nvPr>
            <p:ph type="ctrTitle"/>
          </p:nvPr>
        </p:nvSpPr>
        <p:spPr>
          <a:xfrm>
            <a:off x="1401452" y="3856136"/>
            <a:ext cx="9144000" cy="2387600"/>
          </a:xfrm>
        </p:spPr>
        <p:txBody>
          <a:bodyPr>
            <a:noAutofit/>
          </a:bodyPr>
          <a:lstStyle/>
          <a:p>
            <a:r>
              <a:rPr lang="en-US" sz="7200" b="1" dirty="0"/>
              <a:t>Exploring neighborhoods of Staten Island of New York City to open a restaurant</a:t>
            </a:r>
            <a:br>
              <a:rPr lang="en-US" sz="7200" b="1" dirty="0"/>
            </a:br>
            <a:endParaRPr lang="en-US" sz="7200" dirty="0"/>
          </a:p>
        </p:txBody>
      </p:sp>
    </p:spTree>
    <p:extLst>
      <p:ext uri="{BB962C8B-B14F-4D97-AF65-F5344CB8AC3E}">
        <p14:creationId xmlns:p14="http://schemas.microsoft.com/office/powerpoint/2010/main" val="3458847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570C-AABA-4988-AB3C-B92F96EE3096}"/>
              </a:ext>
            </a:extLst>
          </p:cNvPr>
          <p:cNvSpPr>
            <a:spLocks noGrp="1"/>
          </p:cNvSpPr>
          <p:nvPr>
            <p:ph type="title"/>
          </p:nvPr>
        </p:nvSpPr>
        <p:spPr/>
        <p:txBody>
          <a:bodyPr/>
          <a:lstStyle/>
          <a:p>
            <a:r>
              <a:rPr lang="en-US" dirty="0"/>
              <a:t>Bar graph of top 10 food categories in Staten Island, NYC</a:t>
            </a:r>
          </a:p>
        </p:txBody>
      </p:sp>
      <p:pic>
        <p:nvPicPr>
          <p:cNvPr id="4" name="Content Placeholder 3">
            <a:extLst>
              <a:ext uri="{FF2B5EF4-FFF2-40B4-BE49-F238E27FC236}">
                <a16:creationId xmlns:a16="http://schemas.microsoft.com/office/drawing/2014/main" id="{F2A08424-D2EF-41EC-9F52-DCC224AEA11D}"/>
              </a:ext>
            </a:extLst>
          </p:cNvPr>
          <p:cNvPicPr>
            <a:picLocks noGrp="1" noChangeAspect="1"/>
          </p:cNvPicPr>
          <p:nvPr>
            <p:ph idx="1"/>
          </p:nvPr>
        </p:nvPicPr>
        <p:blipFill>
          <a:blip r:embed="rId2"/>
          <a:stretch>
            <a:fillRect/>
          </a:stretch>
        </p:blipFill>
        <p:spPr>
          <a:xfrm>
            <a:off x="838200" y="1690688"/>
            <a:ext cx="10515600" cy="4229345"/>
          </a:xfrm>
          <a:prstGeom prst="rect">
            <a:avLst/>
          </a:prstGeom>
        </p:spPr>
      </p:pic>
    </p:spTree>
    <p:extLst>
      <p:ext uri="{BB962C8B-B14F-4D97-AF65-F5344CB8AC3E}">
        <p14:creationId xmlns:p14="http://schemas.microsoft.com/office/powerpoint/2010/main" val="2196278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70A77-0158-45F9-817A-CE530FD3C596}"/>
              </a:ext>
            </a:extLst>
          </p:cNvPr>
          <p:cNvPicPr>
            <a:picLocks noChangeAspect="1"/>
          </p:cNvPicPr>
          <p:nvPr/>
        </p:nvPicPr>
        <p:blipFill>
          <a:blip r:embed="rId2"/>
          <a:stretch>
            <a:fillRect/>
          </a:stretch>
        </p:blipFill>
        <p:spPr>
          <a:xfrm>
            <a:off x="0" y="1051757"/>
            <a:ext cx="12192000" cy="4754485"/>
          </a:xfrm>
          <a:prstGeom prst="rect">
            <a:avLst/>
          </a:prstGeom>
        </p:spPr>
      </p:pic>
    </p:spTree>
    <p:extLst>
      <p:ext uri="{BB962C8B-B14F-4D97-AF65-F5344CB8AC3E}">
        <p14:creationId xmlns:p14="http://schemas.microsoft.com/office/powerpoint/2010/main" val="316998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BB9BC1-CE76-4E09-BD87-29153F8ACC42}"/>
              </a:ext>
            </a:extLst>
          </p:cNvPr>
          <p:cNvPicPr>
            <a:picLocks noChangeAspect="1"/>
          </p:cNvPicPr>
          <p:nvPr/>
        </p:nvPicPr>
        <p:blipFill>
          <a:blip r:embed="rId2"/>
          <a:stretch>
            <a:fillRect/>
          </a:stretch>
        </p:blipFill>
        <p:spPr>
          <a:xfrm>
            <a:off x="0" y="960392"/>
            <a:ext cx="12192000" cy="4937215"/>
          </a:xfrm>
          <a:prstGeom prst="rect">
            <a:avLst/>
          </a:prstGeom>
        </p:spPr>
      </p:pic>
    </p:spTree>
    <p:extLst>
      <p:ext uri="{BB962C8B-B14F-4D97-AF65-F5344CB8AC3E}">
        <p14:creationId xmlns:p14="http://schemas.microsoft.com/office/powerpoint/2010/main" val="3156839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22A8E-5AEA-46EC-9712-E6B93AE6B8FF}"/>
              </a:ext>
            </a:extLst>
          </p:cNvPr>
          <p:cNvSpPr>
            <a:spLocks noGrp="1"/>
          </p:cNvSpPr>
          <p:nvPr>
            <p:ph type="title"/>
          </p:nvPr>
        </p:nvSpPr>
        <p:spPr/>
        <p:txBody>
          <a:bodyPr/>
          <a:lstStyle/>
          <a:p>
            <a:r>
              <a:rPr lang="en-US" dirty="0"/>
              <a:t>data frame sample with the top 5 venues for each neighborhood</a:t>
            </a:r>
          </a:p>
        </p:txBody>
      </p:sp>
      <p:pic>
        <p:nvPicPr>
          <p:cNvPr id="7" name="Content Placeholder 6">
            <a:extLst>
              <a:ext uri="{FF2B5EF4-FFF2-40B4-BE49-F238E27FC236}">
                <a16:creationId xmlns:a16="http://schemas.microsoft.com/office/drawing/2014/main" id="{07D55A21-700E-4B1F-8F26-83086591F37C}"/>
              </a:ext>
            </a:extLst>
          </p:cNvPr>
          <p:cNvPicPr>
            <a:picLocks noGrp="1" noChangeAspect="1"/>
          </p:cNvPicPr>
          <p:nvPr>
            <p:ph idx="1"/>
          </p:nvPr>
        </p:nvPicPr>
        <p:blipFill>
          <a:blip r:embed="rId2"/>
          <a:stretch>
            <a:fillRect/>
          </a:stretch>
        </p:blipFill>
        <p:spPr>
          <a:xfrm>
            <a:off x="838200" y="1748672"/>
            <a:ext cx="10515600" cy="4388177"/>
          </a:xfrm>
          <a:prstGeom prst="rect">
            <a:avLst/>
          </a:prstGeom>
        </p:spPr>
      </p:pic>
    </p:spTree>
    <p:extLst>
      <p:ext uri="{BB962C8B-B14F-4D97-AF65-F5344CB8AC3E}">
        <p14:creationId xmlns:p14="http://schemas.microsoft.com/office/powerpoint/2010/main" val="329967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0A9B-19F7-4C38-B91B-6AEDB1743E9A}"/>
              </a:ext>
            </a:extLst>
          </p:cNvPr>
          <p:cNvSpPr>
            <a:spLocks noGrp="1"/>
          </p:cNvSpPr>
          <p:nvPr>
            <p:ph type="title"/>
          </p:nvPr>
        </p:nvSpPr>
        <p:spPr>
          <a:xfrm>
            <a:off x="838200" y="581941"/>
            <a:ext cx="10515600" cy="1325563"/>
          </a:xfrm>
        </p:spPr>
        <p:txBody>
          <a:bodyPr/>
          <a:lstStyle/>
          <a:p>
            <a:r>
              <a:rPr lang="en-US" b="1" dirty="0"/>
              <a:t>Cluster Neighborhoods</a:t>
            </a:r>
            <a:br>
              <a:rPr lang="en-US" b="1" dirty="0"/>
            </a:br>
            <a:endParaRPr lang="en-US" dirty="0"/>
          </a:p>
        </p:txBody>
      </p:sp>
      <p:sp>
        <p:nvSpPr>
          <p:cNvPr id="3" name="Content Placeholder 2">
            <a:extLst>
              <a:ext uri="{FF2B5EF4-FFF2-40B4-BE49-F238E27FC236}">
                <a16:creationId xmlns:a16="http://schemas.microsoft.com/office/drawing/2014/main" id="{79BF62BF-FA15-4ECE-B7B0-F562631F478C}"/>
              </a:ext>
            </a:extLst>
          </p:cNvPr>
          <p:cNvSpPr>
            <a:spLocks noGrp="1"/>
          </p:cNvSpPr>
          <p:nvPr>
            <p:ph idx="1"/>
          </p:nvPr>
        </p:nvSpPr>
        <p:spPr/>
        <p:txBody>
          <a:bodyPr/>
          <a:lstStyle/>
          <a:p>
            <a:pPr marL="0" indent="0">
              <a:buNone/>
            </a:pPr>
            <a:r>
              <a:rPr lang="en-US" b="1" dirty="0"/>
              <a:t>Machine learning</a:t>
            </a:r>
          </a:p>
          <a:p>
            <a:r>
              <a:rPr lang="en-US" dirty="0"/>
              <a:t>k-means’ is an unsupervised machine learning algorithm which creates clusters of data points aggregated together because of certain similarities. This algorithm will be used to count neighborhoods for each cluster label for variable cluster size.</a:t>
            </a:r>
          </a:p>
          <a:p>
            <a:r>
              <a:rPr lang="en-US" dirty="0"/>
              <a:t>To implement this algorithm, it is very important to determine the optimal number of clusters (i.e. k). There are 2 most popular methods for the same, namely ‘The Elbow Method’ and ‘The Silhouette Method’</a:t>
            </a:r>
          </a:p>
          <a:p>
            <a:endParaRPr lang="en-US" dirty="0"/>
          </a:p>
        </p:txBody>
      </p:sp>
    </p:spTree>
    <p:extLst>
      <p:ext uri="{BB962C8B-B14F-4D97-AF65-F5344CB8AC3E}">
        <p14:creationId xmlns:p14="http://schemas.microsoft.com/office/powerpoint/2010/main" val="2760793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755B-FB10-4D1A-894D-94031C499C33}"/>
              </a:ext>
            </a:extLst>
          </p:cNvPr>
          <p:cNvSpPr>
            <a:spLocks noGrp="1"/>
          </p:cNvSpPr>
          <p:nvPr>
            <p:ph type="title"/>
          </p:nvPr>
        </p:nvSpPr>
        <p:spPr/>
        <p:txBody>
          <a:bodyPr/>
          <a:lstStyle/>
          <a:p>
            <a:r>
              <a:rPr lang="en-US" dirty="0"/>
              <a:t>     </a:t>
            </a:r>
            <a:r>
              <a:rPr lang="en-US" b="1" dirty="0"/>
              <a:t>Elbow Method</a:t>
            </a:r>
          </a:p>
        </p:txBody>
      </p:sp>
      <p:pic>
        <p:nvPicPr>
          <p:cNvPr id="4" name="Content Placeholder 3">
            <a:extLst>
              <a:ext uri="{FF2B5EF4-FFF2-40B4-BE49-F238E27FC236}">
                <a16:creationId xmlns:a16="http://schemas.microsoft.com/office/drawing/2014/main" id="{31D1E563-BD8A-4ACA-8D08-F69B7E2E1FE0}"/>
              </a:ext>
            </a:extLst>
          </p:cNvPr>
          <p:cNvPicPr>
            <a:picLocks noGrp="1" noChangeAspect="1"/>
          </p:cNvPicPr>
          <p:nvPr>
            <p:ph idx="1"/>
          </p:nvPr>
        </p:nvPicPr>
        <p:blipFill>
          <a:blip r:embed="rId2"/>
          <a:stretch>
            <a:fillRect/>
          </a:stretch>
        </p:blipFill>
        <p:spPr>
          <a:xfrm>
            <a:off x="2460343" y="1825625"/>
            <a:ext cx="7271314" cy="4351338"/>
          </a:xfrm>
          <a:prstGeom prst="rect">
            <a:avLst/>
          </a:prstGeom>
        </p:spPr>
      </p:pic>
    </p:spTree>
    <p:extLst>
      <p:ext uri="{BB962C8B-B14F-4D97-AF65-F5344CB8AC3E}">
        <p14:creationId xmlns:p14="http://schemas.microsoft.com/office/powerpoint/2010/main" val="2596458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166-6E6B-4A28-B427-12FE8873769D}"/>
              </a:ext>
            </a:extLst>
          </p:cNvPr>
          <p:cNvSpPr>
            <a:spLocks noGrp="1"/>
          </p:cNvSpPr>
          <p:nvPr>
            <p:ph type="title"/>
          </p:nvPr>
        </p:nvSpPr>
        <p:spPr>
          <a:xfrm>
            <a:off x="800493" y="0"/>
            <a:ext cx="10515600" cy="1325563"/>
          </a:xfrm>
        </p:spPr>
        <p:txBody>
          <a:bodyPr/>
          <a:lstStyle/>
          <a:p>
            <a:r>
              <a:rPr lang="en-US" b="1" dirty="0"/>
              <a:t>Silhouette Method</a:t>
            </a:r>
          </a:p>
        </p:txBody>
      </p:sp>
      <p:sp>
        <p:nvSpPr>
          <p:cNvPr id="3" name="Content Placeholder 2">
            <a:extLst>
              <a:ext uri="{FF2B5EF4-FFF2-40B4-BE49-F238E27FC236}">
                <a16:creationId xmlns:a16="http://schemas.microsoft.com/office/drawing/2014/main" id="{F3D96FB8-5A56-40E5-B88E-A52B10E8B83E}"/>
              </a:ext>
            </a:extLst>
          </p:cNvPr>
          <p:cNvSpPr>
            <a:spLocks noGrp="1"/>
          </p:cNvSpPr>
          <p:nvPr>
            <p:ph idx="1"/>
          </p:nvPr>
        </p:nvSpPr>
        <p:spPr>
          <a:xfrm>
            <a:off x="838200" y="1325563"/>
            <a:ext cx="10515600" cy="4851400"/>
          </a:xfrm>
        </p:spPr>
        <p:txBody>
          <a:bodyPr/>
          <a:lstStyle/>
          <a:p>
            <a:r>
              <a:rPr lang="en-US" sz="2400" dirty="0"/>
              <a:t>This measures how similar a point is to its own cluster compared to other clusters. It requires minimum 2 clusters to define dissimilarity number of clusters, values from 2 to 24 are used here.</a:t>
            </a:r>
          </a:p>
          <a:p>
            <a:endParaRPr lang="en-US" dirty="0"/>
          </a:p>
          <a:p>
            <a:endParaRPr lang="en-US" dirty="0"/>
          </a:p>
        </p:txBody>
      </p:sp>
      <p:pic>
        <p:nvPicPr>
          <p:cNvPr id="5" name="Picture 4">
            <a:extLst>
              <a:ext uri="{FF2B5EF4-FFF2-40B4-BE49-F238E27FC236}">
                <a16:creationId xmlns:a16="http://schemas.microsoft.com/office/drawing/2014/main" id="{9C175356-D957-4E89-9AFC-44336BA5EC80}"/>
              </a:ext>
            </a:extLst>
          </p:cNvPr>
          <p:cNvPicPr>
            <a:picLocks noChangeAspect="1"/>
          </p:cNvPicPr>
          <p:nvPr/>
        </p:nvPicPr>
        <p:blipFill>
          <a:blip r:embed="rId2"/>
          <a:stretch>
            <a:fillRect/>
          </a:stretch>
        </p:blipFill>
        <p:spPr>
          <a:xfrm>
            <a:off x="886120" y="2450969"/>
            <a:ext cx="10505387" cy="3989307"/>
          </a:xfrm>
          <a:prstGeom prst="rect">
            <a:avLst/>
          </a:prstGeom>
        </p:spPr>
      </p:pic>
    </p:spTree>
    <p:extLst>
      <p:ext uri="{BB962C8B-B14F-4D97-AF65-F5344CB8AC3E}">
        <p14:creationId xmlns:p14="http://schemas.microsoft.com/office/powerpoint/2010/main" val="30452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1BFF-F0AC-40D7-95F9-CE7D65E11747}"/>
              </a:ext>
            </a:extLst>
          </p:cNvPr>
          <p:cNvSpPr>
            <a:spLocks noGrp="1"/>
          </p:cNvSpPr>
          <p:nvPr>
            <p:ph type="title"/>
          </p:nvPr>
        </p:nvSpPr>
        <p:spPr/>
        <p:txBody>
          <a:bodyPr/>
          <a:lstStyle/>
          <a:p>
            <a:r>
              <a:rPr lang="en-US" b="1" dirty="0"/>
              <a:t>Sample data of Staten Island neighborhoods with their clusters</a:t>
            </a:r>
          </a:p>
        </p:txBody>
      </p:sp>
      <p:pic>
        <p:nvPicPr>
          <p:cNvPr id="4" name="Content Placeholder 3">
            <a:extLst>
              <a:ext uri="{FF2B5EF4-FFF2-40B4-BE49-F238E27FC236}">
                <a16:creationId xmlns:a16="http://schemas.microsoft.com/office/drawing/2014/main" id="{3A26CC5E-12F1-49E8-9F77-7E891059CA65}"/>
              </a:ext>
            </a:extLst>
          </p:cNvPr>
          <p:cNvPicPr>
            <a:picLocks noGrp="1" noChangeAspect="1"/>
          </p:cNvPicPr>
          <p:nvPr>
            <p:ph idx="1"/>
          </p:nvPr>
        </p:nvPicPr>
        <p:blipFill>
          <a:blip r:embed="rId2"/>
          <a:stretch>
            <a:fillRect/>
          </a:stretch>
        </p:blipFill>
        <p:spPr>
          <a:xfrm>
            <a:off x="994993" y="1825625"/>
            <a:ext cx="10202013" cy="4351338"/>
          </a:xfrm>
          <a:prstGeom prst="rect">
            <a:avLst/>
          </a:prstGeom>
        </p:spPr>
      </p:pic>
    </p:spTree>
    <p:extLst>
      <p:ext uri="{BB962C8B-B14F-4D97-AF65-F5344CB8AC3E}">
        <p14:creationId xmlns:p14="http://schemas.microsoft.com/office/powerpoint/2010/main" val="2719022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9C8D-A5B6-41E7-906D-868605342315}"/>
              </a:ext>
            </a:extLst>
          </p:cNvPr>
          <p:cNvSpPr>
            <a:spLocks noGrp="1"/>
          </p:cNvSpPr>
          <p:nvPr>
            <p:ph type="title"/>
          </p:nvPr>
        </p:nvSpPr>
        <p:spPr/>
        <p:txBody>
          <a:bodyPr/>
          <a:lstStyle/>
          <a:p>
            <a:r>
              <a:rPr lang="en-US" b="1" dirty="0"/>
              <a:t>Visualize the resulting clusters with map of New York City</a:t>
            </a:r>
          </a:p>
        </p:txBody>
      </p:sp>
      <p:pic>
        <p:nvPicPr>
          <p:cNvPr id="4" name="Content Placeholder 3">
            <a:extLst>
              <a:ext uri="{FF2B5EF4-FFF2-40B4-BE49-F238E27FC236}">
                <a16:creationId xmlns:a16="http://schemas.microsoft.com/office/drawing/2014/main" id="{41E588C4-255E-45B2-849C-A8E6063D7261}"/>
              </a:ext>
            </a:extLst>
          </p:cNvPr>
          <p:cNvPicPr>
            <a:picLocks noGrp="1" noChangeAspect="1"/>
          </p:cNvPicPr>
          <p:nvPr>
            <p:ph idx="1"/>
          </p:nvPr>
        </p:nvPicPr>
        <p:blipFill>
          <a:blip r:embed="rId2"/>
          <a:stretch>
            <a:fillRect/>
          </a:stretch>
        </p:blipFill>
        <p:spPr>
          <a:xfrm>
            <a:off x="923827" y="1825625"/>
            <a:ext cx="10727703" cy="4351338"/>
          </a:xfrm>
          <a:prstGeom prst="rect">
            <a:avLst/>
          </a:prstGeom>
        </p:spPr>
      </p:pic>
    </p:spTree>
    <p:extLst>
      <p:ext uri="{BB962C8B-B14F-4D97-AF65-F5344CB8AC3E}">
        <p14:creationId xmlns:p14="http://schemas.microsoft.com/office/powerpoint/2010/main" val="2588857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62D9-2EDF-46D9-A2A7-CA565BD736AC}"/>
              </a:ext>
            </a:extLst>
          </p:cNvPr>
          <p:cNvSpPr>
            <a:spLocks noGrp="1"/>
          </p:cNvSpPr>
          <p:nvPr>
            <p:ph type="title"/>
          </p:nvPr>
        </p:nvSpPr>
        <p:spPr>
          <a:xfrm>
            <a:off x="748645" y="784618"/>
            <a:ext cx="10515600" cy="1325563"/>
          </a:xfrm>
        </p:spPr>
        <p:txBody>
          <a:bodyPr/>
          <a:lstStyle/>
          <a:p>
            <a:r>
              <a:rPr lang="en-US" b="1" dirty="0"/>
              <a:t>Cluster 0</a:t>
            </a:r>
            <a:br>
              <a:rPr lang="en-US" b="1" dirty="0"/>
            </a:br>
            <a:endParaRPr lang="en-US" dirty="0"/>
          </a:p>
        </p:txBody>
      </p:sp>
      <p:sp>
        <p:nvSpPr>
          <p:cNvPr id="3" name="Content Placeholder 2">
            <a:extLst>
              <a:ext uri="{FF2B5EF4-FFF2-40B4-BE49-F238E27FC236}">
                <a16:creationId xmlns:a16="http://schemas.microsoft.com/office/drawing/2014/main" id="{E02E4DDF-34EE-4916-BE92-023EE0ECCF7D}"/>
              </a:ext>
            </a:extLst>
          </p:cNvPr>
          <p:cNvSpPr>
            <a:spLocks noGrp="1"/>
          </p:cNvSpPr>
          <p:nvPr>
            <p:ph idx="1"/>
          </p:nvPr>
        </p:nvSpPr>
        <p:spPr/>
        <p:txBody>
          <a:bodyPr/>
          <a:lstStyle/>
          <a:p>
            <a:r>
              <a:rPr lang="en-US" dirty="0"/>
              <a:t>Cluster 0 is dominated by deli/bodega with pizza place in second spot.</a:t>
            </a:r>
          </a:p>
          <a:p>
            <a:endParaRPr lang="en-US" dirty="0"/>
          </a:p>
        </p:txBody>
      </p:sp>
      <p:pic>
        <p:nvPicPr>
          <p:cNvPr id="4" name="Picture 3">
            <a:extLst>
              <a:ext uri="{FF2B5EF4-FFF2-40B4-BE49-F238E27FC236}">
                <a16:creationId xmlns:a16="http://schemas.microsoft.com/office/drawing/2014/main" id="{01B9E806-60BA-4F3E-B6EB-245DF17B7F58}"/>
              </a:ext>
            </a:extLst>
          </p:cNvPr>
          <p:cNvPicPr>
            <a:picLocks noChangeAspect="1"/>
          </p:cNvPicPr>
          <p:nvPr/>
        </p:nvPicPr>
        <p:blipFill>
          <a:blip r:embed="rId2"/>
          <a:stretch>
            <a:fillRect/>
          </a:stretch>
        </p:blipFill>
        <p:spPr>
          <a:xfrm>
            <a:off x="556181" y="2874968"/>
            <a:ext cx="11048216" cy="2361827"/>
          </a:xfrm>
          <a:prstGeom prst="rect">
            <a:avLst/>
          </a:prstGeom>
        </p:spPr>
      </p:pic>
    </p:spTree>
    <p:extLst>
      <p:ext uri="{BB962C8B-B14F-4D97-AF65-F5344CB8AC3E}">
        <p14:creationId xmlns:p14="http://schemas.microsoft.com/office/powerpoint/2010/main" val="371589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6D3254-9037-42D3-AF67-F622CA3836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5420" y="303196"/>
            <a:ext cx="9728462" cy="3443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21B84F-AF02-4019-93F2-B3F0A0A8639A}"/>
              </a:ext>
            </a:extLst>
          </p:cNvPr>
          <p:cNvSpPr txBox="1"/>
          <p:nvPr/>
        </p:nvSpPr>
        <p:spPr>
          <a:xfrm>
            <a:off x="758859" y="4011106"/>
            <a:ext cx="10675854" cy="2585323"/>
          </a:xfrm>
          <a:prstGeom prst="rect">
            <a:avLst/>
          </a:prstGeom>
          <a:noFill/>
        </p:spPr>
        <p:txBody>
          <a:bodyPr wrap="square" rtlCol="0">
            <a:spAutoFit/>
          </a:bodyPr>
          <a:lstStyle/>
          <a:p>
            <a:r>
              <a:rPr lang="en-US" dirty="0"/>
              <a:t>New York City (NYC), is the most populous city in the United States. With an estimated 2019 population of 8,336,817 distributed over about 302.6 square miles (784 km2), New York is also the most densely populated major city in the United States. The city is the center of the New York metropolitan area, the largest metropolitan area in the world by urban landmass. With almost 20 million people in its metropolitan statistical area and approximately 23 million in its combined statistical area, it is one of the world's most populous megacities.</a:t>
            </a:r>
          </a:p>
          <a:p>
            <a:endParaRPr lang="en-US" dirty="0"/>
          </a:p>
          <a:p>
            <a:r>
              <a:rPr lang="en-US" dirty="0"/>
              <a:t>Staten Island of New York City is the least populated of the 5 boroughs of New York City with an estimated population of 476,143 in 2019 but is the third-largest in land area at 58.5 </a:t>
            </a:r>
            <a:r>
              <a:rPr lang="en-US" dirty="0" err="1"/>
              <a:t>sq</a:t>
            </a:r>
            <a:r>
              <a:rPr lang="en-US" dirty="0"/>
              <a:t> mi (152 km2).</a:t>
            </a:r>
          </a:p>
          <a:p>
            <a:endParaRPr lang="en-US" dirty="0"/>
          </a:p>
        </p:txBody>
      </p:sp>
    </p:spTree>
    <p:extLst>
      <p:ext uri="{BB962C8B-B14F-4D97-AF65-F5344CB8AC3E}">
        <p14:creationId xmlns:p14="http://schemas.microsoft.com/office/powerpoint/2010/main" val="780544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D62D-FE66-47A6-AD93-B798BFACFC3B}"/>
              </a:ext>
            </a:extLst>
          </p:cNvPr>
          <p:cNvSpPr>
            <a:spLocks noGrp="1"/>
          </p:cNvSpPr>
          <p:nvPr>
            <p:ph type="title"/>
          </p:nvPr>
        </p:nvSpPr>
        <p:spPr>
          <a:xfrm>
            <a:off x="838200" y="586654"/>
            <a:ext cx="10515600" cy="1325563"/>
          </a:xfrm>
        </p:spPr>
        <p:txBody>
          <a:bodyPr/>
          <a:lstStyle/>
          <a:p>
            <a:r>
              <a:rPr lang="en-US" b="1" dirty="0"/>
              <a:t>Cluster 1</a:t>
            </a:r>
            <a:br>
              <a:rPr lang="en-US" b="1" dirty="0"/>
            </a:br>
            <a:endParaRPr lang="en-US" dirty="0"/>
          </a:p>
        </p:txBody>
      </p:sp>
      <p:sp>
        <p:nvSpPr>
          <p:cNvPr id="3" name="Content Placeholder 2">
            <a:extLst>
              <a:ext uri="{FF2B5EF4-FFF2-40B4-BE49-F238E27FC236}">
                <a16:creationId xmlns:a16="http://schemas.microsoft.com/office/drawing/2014/main" id="{1F401A52-4963-4519-9B1B-ABA2726D243A}"/>
              </a:ext>
            </a:extLst>
          </p:cNvPr>
          <p:cNvSpPr>
            <a:spLocks noGrp="1"/>
          </p:cNvSpPr>
          <p:nvPr>
            <p:ph idx="1"/>
          </p:nvPr>
        </p:nvSpPr>
        <p:spPr/>
        <p:txBody>
          <a:bodyPr/>
          <a:lstStyle/>
          <a:p>
            <a:r>
              <a:rPr lang="en-US" dirty="0"/>
              <a:t>Cluster 1 is clearly dominated by American Restaurants</a:t>
            </a:r>
          </a:p>
          <a:p>
            <a:endParaRPr lang="en-US" dirty="0"/>
          </a:p>
          <a:p>
            <a:endParaRPr lang="en-US" dirty="0"/>
          </a:p>
        </p:txBody>
      </p:sp>
      <p:pic>
        <p:nvPicPr>
          <p:cNvPr id="4" name="Picture 3">
            <a:extLst>
              <a:ext uri="{FF2B5EF4-FFF2-40B4-BE49-F238E27FC236}">
                <a16:creationId xmlns:a16="http://schemas.microsoft.com/office/drawing/2014/main" id="{F498FD9C-E935-422E-A512-BA5A3CD11803}"/>
              </a:ext>
            </a:extLst>
          </p:cNvPr>
          <p:cNvPicPr>
            <a:picLocks noChangeAspect="1"/>
          </p:cNvPicPr>
          <p:nvPr/>
        </p:nvPicPr>
        <p:blipFill>
          <a:blip r:embed="rId2"/>
          <a:stretch>
            <a:fillRect/>
          </a:stretch>
        </p:blipFill>
        <p:spPr>
          <a:xfrm>
            <a:off x="740004" y="2899747"/>
            <a:ext cx="10892672" cy="3015573"/>
          </a:xfrm>
          <a:prstGeom prst="rect">
            <a:avLst/>
          </a:prstGeom>
        </p:spPr>
      </p:pic>
    </p:spTree>
    <p:extLst>
      <p:ext uri="{BB962C8B-B14F-4D97-AF65-F5344CB8AC3E}">
        <p14:creationId xmlns:p14="http://schemas.microsoft.com/office/powerpoint/2010/main" val="1290326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D62D-FE66-47A6-AD93-B798BFACFC3B}"/>
              </a:ext>
            </a:extLst>
          </p:cNvPr>
          <p:cNvSpPr>
            <a:spLocks noGrp="1"/>
          </p:cNvSpPr>
          <p:nvPr>
            <p:ph type="title"/>
          </p:nvPr>
        </p:nvSpPr>
        <p:spPr/>
        <p:txBody>
          <a:bodyPr/>
          <a:lstStyle/>
          <a:p>
            <a:r>
              <a:rPr lang="en-US" b="1" dirty="0"/>
              <a:t>Cluster 2</a:t>
            </a:r>
            <a:br>
              <a:rPr lang="en-US" b="1" dirty="0"/>
            </a:br>
            <a:endParaRPr lang="en-US" dirty="0"/>
          </a:p>
        </p:txBody>
      </p:sp>
      <p:sp>
        <p:nvSpPr>
          <p:cNvPr id="3" name="Content Placeholder 2">
            <a:extLst>
              <a:ext uri="{FF2B5EF4-FFF2-40B4-BE49-F238E27FC236}">
                <a16:creationId xmlns:a16="http://schemas.microsoft.com/office/drawing/2014/main" id="{1F401A52-4963-4519-9B1B-ABA2726D243A}"/>
              </a:ext>
            </a:extLst>
          </p:cNvPr>
          <p:cNvSpPr>
            <a:spLocks noGrp="1"/>
          </p:cNvSpPr>
          <p:nvPr>
            <p:ph idx="1"/>
          </p:nvPr>
        </p:nvSpPr>
        <p:spPr>
          <a:xfrm>
            <a:off x="838200" y="1547467"/>
            <a:ext cx="10515600" cy="4351338"/>
          </a:xfrm>
        </p:spPr>
        <p:txBody>
          <a:bodyPr/>
          <a:lstStyle/>
          <a:p>
            <a:r>
              <a:rPr lang="en-US" dirty="0"/>
              <a:t>Cluster 2 is dominated by pizza and deli/bodega by far, which is clear indication that residents of these neighborhoods are Italian </a:t>
            </a:r>
            <a:r>
              <a:rPr lang="en-US" dirty="0" err="1"/>
              <a:t>cusine</a:t>
            </a:r>
            <a:r>
              <a:rPr lang="en-US" dirty="0"/>
              <a:t> fans</a:t>
            </a:r>
          </a:p>
          <a:p>
            <a:r>
              <a:rPr lang="en-US" dirty="0"/>
              <a:t>Sample data is shown below</a:t>
            </a:r>
          </a:p>
          <a:p>
            <a:endParaRPr lang="en-US" dirty="0"/>
          </a:p>
        </p:txBody>
      </p:sp>
      <p:pic>
        <p:nvPicPr>
          <p:cNvPr id="4" name="Picture 3">
            <a:extLst>
              <a:ext uri="{FF2B5EF4-FFF2-40B4-BE49-F238E27FC236}">
                <a16:creationId xmlns:a16="http://schemas.microsoft.com/office/drawing/2014/main" id="{E21B7629-F5AE-4AB8-A47D-0D2F36B40BB5}"/>
              </a:ext>
            </a:extLst>
          </p:cNvPr>
          <p:cNvPicPr>
            <a:picLocks noChangeAspect="1"/>
          </p:cNvPicPr>
          <p:nvPr/>
        </p:nvPicPr>
        <p:blipFill>
          <a:blip r:embed="rId2"/>
          <a:stretch>
            <a:fillRect/>
          </a:stretch>
        </p:blipFill>
        <p:spPr>
          <a:xfrm>
            <a:off x="1093508" y="3581733"/>
            <a:ext cx="10435473" cy="3050476"/>
          </a:xfrm>
          <a:prstGeom prst="rect">
            <a:avLst/>
          </a:prstGeom>
        </p:spPr>
      </p:pic>
    </p:spTree>
    <p:extLst>
      <p:ext uri="{BB962C8B-B14F-4D97-AF65-F5344CB8AC3E}">
        <p14:creationId xmlns:p14="http://schemas.microsoft.com/office/powerpoint/2010/main" val="760598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D62D-FE66-47A6-AD93-B798BFACFC3B}"/>
              </a:ext>
            </a:extLst>
          </p:cNvPr>
          <p:cNvSpPr>
            <a:spLocks noGrp="1"/>
          </p:cNvSpPr>
          <p:nvPr>
            <p:ph type="title"/>
          </p:nvPr>
        </p:nvSpPr>
        <p:spPr>
          <a:xfrm>
            <a:off x="838200" y="567089"/>
            <a:ext cx="10515600" cy="1325563"/>
          </a:xfrm>
        </p:spPr>
        <p:txBody>
          <a:bodyPr/>
          <a:lstStyle/>
          <a:p>
            <a:r>
              <a:rPr lang="en-US" b="1" dirty="0"/>
              <a:t>Cluster 3</a:t>
            </a:r>
            <a:br>
              <a:rPr lang="en-US" b="1" dirty="0"/>
            </a:br>
            <a:endParaRPr lang="en-US" dirty="0"/>
          </a:p>
        </p:txBody>
      </p:sp>
      <p:sp>
        <p:nvSpPr>
          <p:cNvPr id="3" name="Content Placeholder 2">
            <a:extLst>
              <a:ext uri="{FF2B5EF4-FFF2-40B4-BE49-F238E27FC236}">
                <a16:creationId xmlns:a16="http://schemas.microsoft.com/office/drawing/2014/main" id="{1F401A52-4963-4519-9B1B-ABA2726D243A}"/>
              </a:ext>
            </a:extLst>
          </p:cNvPr>
          <p:cNvSpPr>
            <a:spLocks noGrp="1"/>
          </p:cNvSpPr>
          <p:nvPr>
            <p:ph idx="1"/>
          </p:nvPr>
        </p:nvSpPr>
        <p:spPr/>
        <p:txBody>
          <a:bodyPr/>
          <a:lstStyle/>
          <a:p>
            <a:r>
              <a:rPr lang="en-US" dirty="0"/>
              <a:t>Cluster 3 is dominated by BBQ and wings which is an indication that these residents like pure meat that fancy restaurants. It might also indicate that these residents are medium income resources.</a:t>
            </a:r>
          </a:p>
          <a:p>
            <a:endParaRPr lang="en-US" dirty="0"/>
          </a:p>
          <a:p>
            <a:endParaRPr lang="en-US" dirty="0"/>
          </a:p>
        </p:txBody>
      </p:sp>
      <p:pic>
        <p:nvPicPr>
          <p:cNvPr id="4" name="Picture 3">
            <a:extLst>
              <a:ext uri="{FF2B5EF4-FFF2-40B4-BE49-F238E27FC236}">
                <a16:creationId xmlns:a16="http://schemas.microsoft.com/office/drawing/2014/main" id="{1F7EA905-8F22-44DC-8BB0-F5F9975EEFEA}"/>
              </a:ext>
            </a:extLst>
          </p:cNvPr>
          <p:cNvPicPr>
            <a:picLocks noChangeAspect="1"/>
          </p:cNvPicPr>
          <p:nvPr/>
        </p:nvPicPr>
        <p:blipFill>
          <a:blip r:embed="rId2"/>
          <a:stretch>
            <a:fillRect/>
          </a:stretch>
        </p:blipFill>
        <p:spPr>
          <a:xfrm>
            <a:off x="1008668" y="3285242"/>
            <a:ext cx="10345132" cy="2705492"/>
          </a:xfrm>
          <a:prstGeom prst="rect">
            <a:avLst/>
          </a:prstGeom>
        </p:spPr>
      </p:pic>
    </p:spTree>
    <p:extLst>
      <p:ext uri="{BB962C8B-B14F-4D97-AF65-F5344CB8AC3E}">
        <p14:creationId xmlns:p14="http://schemas.microsoft.com/office/powerpoint/2010/main" val="4131081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D62D-FE66-47A6-AD93-B798BFACFC3B}"/>
              </a:ext>
            </a:extLst>
          </p:cNvPr>
          <p:cNvSpPr>
            <a:spLocks noGrp="1"/>
          </p:cNvSpPr>
          <p:nvPr>
            <p:ph type="title"/>
          </p:nvPr>
        </p:nvSpPr>
        <p:spPr/>
        <p:txBody>
          <a:bodyPr/>
          <a:lstStyle/>
          <a:p>
            <a:r>
              <a:rPr lang="en-US" b="1" dirty="0"/>
              <a:t>Cluster 4</a:t>
            </a:r>
            <a:br>
              <a:rPr lang="en-US" b="1" dirty="0"/>
            </a:br>
            <a:endParaRPr lang="en-US" dirty="0"/>
          </a:p>
        </p:txBody>
      </p:sp>
      <p:sp>
        <p:nvSpPr>
          <p:cNvPr id="3" name="Content Placeholder 2">
            <a:extLst>
              <a:ext uri="{FF2B5EF4-FFF2-40B4-BE49-F238E27FC236}">
                <a16:creationId xmlns:a16="http://schemas.microsoft.com/office/drawing/2014/main" id="{1F401A52-4963-4519-9B1B-ABA2726D243A}"/>
              </a:ext>
            </a:extLst>
          </p:cNvPr>
          <p:cNvSpPr>
            <a:spLocks noGrp="1"/>
          </p:cNvSpPr>
          <p:nvPr>
            <p:ph idx="1"/>
          </p:nvPr>
        </p:nvSpPr>
        <p:spPr>
          <a:xfrm>
            <a:off x="786353" y="1429699"/>
            <a:ext cx="10515600" cy="4351338"/>
          </a:xfrm>
        </p:spPr>
        <p:txBody>
          <a:bodyPr/>
          <a:lstStyle/>
          <a:p>
            <a:r>
              <a:rPr lang="en-US" dirty="0"/>
              <a:t>Cluster 4 again is clearly dominated by Italian restaurants giving an impression that Staten Island residents are Italian food fans.</a:t>
            </a:r>
          </a:p>
          <a:p>
            <a:r>
              <a:rPr lang="en-US" dirty="0"/>
              <a:t>Sample data is shown below</a:t>
            </a:r>
          </a:p>
          <a:p>
            <a:endParaRPr lang="en-US" dirty="0"/>
          </a:p>
        </p:txBody>
      </p:sp>
      <p:pic>
        <p:nvPicPr>
          <p:cNvPr id="4" name="Picture 3">
            <a:extLst>
              <a:ext uri="{FF2B5EF4-FFF2-40B4-BE49-F238E27FC236}">
                <a16:creationId xmlns:a16="http://schemas.microsoft.com/office/drawing/2014/main" id="{87C5DA20-376A-4BCA-BED5-9A9DCD51B7F8}"/>
              </a:ext>
            </a:extLst>
          </p:cNvPr>
          <p:cNvPicPr>
            <a:picLocks noChangeAspect="1"/>
          </p:cNvPicPr>
          <p:nvPr/>
        </p:nvPicPr>
        <p:blipFill>
          <a:blip r:embed="rId2"/>
          <a:stretch>
            <a:fillRect/>
          </a:stretch>
        </p:blipFill>
        <p:spPr>
          <a:xfrm>
            <a:off x="612742" y="2983585"/>
            <a:ext cx="11095349" cy="3367966"/>
          </a:xfrm>
          <a:prstGeom prst="rect">
            <a:avLst/>
          </a:prstGeom>
        </p:spPr>
      </p:pic>
    </p:spTree>
    <p:extLst>
      <p:ext uri="{BB962C8B-B14F-4D97-AF65-F5344CB8AC3E}">
        <p14:creationId xmlns:p14="http://schemas.microsoft.com/office/powerpoint/2010/main" val="2798284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D62D-FE66-47A6-AD93-B798BFACFC3B}"/>
              </a:ext>
            </a:extLst>
          </p:cNvPr>
          <p:cNvSpPr>
            <a:spLocks noGrp="1"/>
          </p:cNvSpPr>
          <p:nvPr>
            <p:ph type="title"/>
          </p:nvPr>
        </p:nvSpPr>
        <p:spPr/>
        <p:txBody>
          <a:bodyPr/>
          <a:lstStyle/>
          <a:p>
            <a:r>
              <a:rPr lang="en-US" b="1" dirty="0"/>
              <a:t>Cluster 5</a:t>
            </a:r>
            <a:br>
              <a:rPr lang="en-US" b="1" dirty="0"/>
            </a:br>
            <a:endParaRPr lang="en-US" dirty="0"/>
          </a:p>
        </p:txBody>
      </p:sp>
      <p:sp>
        <p:nvSpPr>
          <p:cNvPr id="3" name="Content Placeholder 2">
            <a:extLst>
              <a:ext uri="{FF2B5EF4-FFF2-40B4-BE49-F238E27FC236}">
                <a16:creationId xmlns:a16="http://schemas.microsoft.com/office/drawing/2014/main" id="{1F401A52-4963-4519-9B1B-ABA2726D243A}"/>
              </a:ext>
            </a:extLst>
          </p:cNvPr>
          <p:cNvSpPr>
            <a:spLocks noGrp="1"/>
          </p:cNvSpPr>
          <p:nvPr>
            <p:ph idx="1"/>
          </p:nvPr>
        </p:nvSpPr>
        <p:spPr/>
        <p:txBody>
          <a:bodyPr/>
          <a:lstStyle/>
          <a:p>
            <a:r>
              <a:rPr lang="en-US" dirty="0"/>
              <a:t>Cluster 5 has only one neighborhood with bagel shop as most common restaurant making it unique with wings joint in second place.</a:t>
            </a:r>
          </a:p>
          <a:p>
            <a:endParaRPr lang="en-US" dirty="0"/>
          </a:p>
        </p:txBody>
      </p:sp>
      <p:pic>
        <p:nvPicPr>
          <p:cNvPr id="4" name="Picture 3">
            <a:extLst>
              <a:ext uri="{FF2B5EF4-FFF2-40B4-BE49-F238E27FC236}">
                <a16:creationId xmlns:a16="http://schemas.microsoft.com/office/drawing/2014/main" id="{163A51F3-A299-4E33-9007-859B38AEF272}"/>
              </a:ext>
            </a:extLst>
          </p:cNvPr>
          <p:cNvPicPr>
            <a:picLocks noChangeAspect="1"/>
          </p:cNvPicPr>
          <p:nvPr/>
        </p:nvPicPr>
        <p:blipFill>
          <a:blip r:embed="rId2"/>
          <a:stretch>
            <a:fillRect/>
          </a:stretch>
        </p:blipFill>
        <p:spPr>
          <a:xfrm>
            <a:off x="787138" y="3317044"/>
            <a:ext cx="10336491" cy="2334323"/>
          </a:xfrm>
          <a:prstGeom prst="rect">
            <a:avLst/>
          </a:prstGeom>
        </p:spPr>
      </p:pic>
    </p:spTree>
    <p:extLst>
      <p:ext uri="{BB962C8B-B14F-4D97-AF65-F5344CB8AC3E}">
        <p14:creationId xmlns:p14="http://schemas.microsoft.com/office/powerpoint/2010/main" val="3248077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D62D-FE66-47A6-AD93-B798BFACFC3B}"/>
              </a:ext>
            </a:extLst>
          </p:cNvPr>
          <p:cNvSpPr>
            <a:spLocks noGrp="1"/>
          </p:cNvSpPr>
          <p:nvPr>
            <p:ph type="title"/>
          </p:nvPr>
        </p:nvSpPr>
        <p:spPr>
          <a:xfrm>
            <a:off x="725078" y="681037"/>
            <a:ext cx="10515600" cy="1325563"/>
          </a:xfrm>
        </p:spPr>
        <p:txBody>
          <a:bodyPr/>
          <a:lstStyle/>
          <a:p>
            <a:r>
              <a:rPr lang="en-US" b="1" dirty="0"/>
              <a:t>Cluster 6</a:t>
            </a:r>
            <a:br>
              <a:rPr lang="en-US" b="1" dirty="0"/>
            </a:br>
            <a:endParaRPr lang="en-US" dirty="0"/>
          </a:p>
        </p:txBody>
      </p:sp>
      <p:sp>
        <p:nvSpPr>
          <p:cNvPr id="3" name="Content Placeholder 2">
            <a:extLst>
              <a:ext uri="{FF2B5EF4-FFF2-40B4-BE49-F238E27FC236}">
                <a16:creationId xmlns:a16="http://schemas.microsoft.com/office/drawing/2014/main" id="{1F401A52-4963-4519-9B1B-ABA2726D243A}"/>
              </a:ext>
            </a:extLst>
          </p:cNvPr>
          <p:cNvSpPr>
            <a:spLocks noGrp="1"/>
          </p:cNvSpPr>
          <p:nvPr>
            <p:ph idx="1"/>
          </p:nvPr>
        </p:nvSpPr>
        <p:spPr/>
        <p:txBody>
          <a:bodyPr/>
          <a:lstStyle/>
          <a:p>
            <a:r>
              <a:rPr lang="en-US" dirty="0"/>
              <a:t>Cluster 6 also has only one neighborhood with Sandwich place as most common venue and wings joint as second most common place.</a:t>
            </a:r>
          </a:p>
          <a:p>
            <a:endParaRPr lang="en-US" dirty="0"/>
          </a:p>
        </p:txBody>
      </p:sp>
      <p:pic>
        <p:nvPicPr>
          <p:cNvPr id="4" name="Picture 3">
            <a:extLst>
              <a:ext uri="{FF2B5EF4-FFF2-40B4-BE49-F238E27FC236}">
                <a16:creationId xmlns:a16="http://schemas.microsoft.com/office/drawing/2014/main" id="{7A5ED076-FF85-46CB-A792-C584BF2D8C08}"/>
              </a:ext>
            </a:extLst>
          </p:cNvPr>
          <p:cNvPicPr>
            <a:picLocks noChangeAspect="1"/>
          </p:cNvPicPr>
          <p:nvPr/>
        </p:nvPicPr>
        <p:blipFill>
          <a:blip r:embed="rId2"/>
          <a:stretch>
            <a:fillRect/>
          </a:stretch>
        </p:blipFill>
        <p:spPr>
          <a:xfrm>
            <a:off x="565608" y="3275814"/>
            <a:ext cx="11137770" cy="2389695"/>
          </a:xfrm>
          <a:prstGeom prst="rect">
            <a:avLst/>
          </a:prstGeom>
        </p:spPr>
      </p:pic>
    </p:spTree>
    <p:extLst>
      <p:ext uri="{BB962C8B-B14F-4D97-AF65-F5344CB8AC3E}">
        <p14:creationId xmlns:p14="http://schemas.microsoft.com/office/powerpoint/2010/main" val="1503016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D62D-FE66-47A6-AD93-B798BFACFC3B}"/>
              </a:ext>
            </a:extLst>
          </p:cNvPr>
          <p:cNvSpPr>
            <a:spLocks noGrp="1"/>
          </p:cNvSpPr>
          <p:nvPr>
            <p:ph type="title"/>
          </p:nvPr>
        </p:nvSpPr>
        <p:spPr/>
        <p:txBody>
          <a:bodyPr/>
          <a:lstStyle/>
          <a:p>
            <a:r>
              <a:rPr lang="en-US" b="1" dirty="0"/>
              <a:t>Cluster 7</a:t>
            </a:r>
            <a:br>
              <a:rPr lang="en-US" b="1" dirty="0"/>
            </a:br>
            <a:endParaRPr lang="en-US" dirty="0"/>
          </a:p>
        </p:txBody>
      </p:sp>
      <p:sp>
        <p:nvSpPr>
          <p:cNvPr id="3" name="Content Placeholder 2">
            <a:extLst>
              <a:ext uri="{FF2B5EF4-FFF2-40B4-BE49-F238E27FC236}">
                <a16:creationId xmlns:a16="http://schemas.microsoft.com/office/drawing/2014/main" id="{1F401A52-4963-4519-9B1B-ABA2726D243A}"/>
              </a:ext>
            </a:extLst>
          </p:cNvPr>
          <p:cNvSpPr>
            <a:spLocks noGrp="1"/>
          </p:cNvSpPr>
          <p:nvPr>
            <p:ph idx="1"/>
          </p:nvPr>
        </p:nvSpPr>
        <p:spPr/>
        <p:txBody>
          <a:bodyPr/>
          <a:lstStyle/>
          <a:p>
            <a:r>
              <a:rPr lang="en-US" dirty="0"/>
              <a:t>Cluster 7 has one neighborhood Emerson Hill with Bistro as most common place and yet again Wings joint as second most common.</a:t>
            </a:r>
          </a:p>
          <a:p>
            <a:endParaRPr lang="en-US" dirty="0"/>
          </a:p>
          <a:p>
            <a:endParaRPr lang="en-US" dirty="0"/>
          </a:p>
        </p:txBody>
      </p:sp>
      <p:pic>
        <p:nvPicPr>
          <p:cNvPr id="5" name="Picture 4">
            <a:extLst>
              <a:ext uri="{FF2B5EF4-FFF2-40B4-BE49-F238E27FC236}">
                <a16:creationId xmlns:a16="http://schemas.microsoft.com/office/drawing/2014/main" id="{50370C3C-DE54-40E1-A02A-92C3857AFBE8}"/>
              </a:ext>
            </a:extLst>
          </p:cNvPr>
          <p:cNvPicPr>
            <a:picLocks noChangeAspect="1"/>
          </p:cNvPicPr>
          <p:nvPr/>
        </p:nvPicPr>
        <p:blipFill>
          <a:blip r:embed="rId2"/>
          <a:stretch>
            <a:fillRect/>
          </a:stretch>
        </p:blipFill>
        <p:spPr>
          <a:xfrm>
            <a:off x="532615" y="3307772"/>
            <a:ext cx="11236750" cy="2051366"/>
          </a:xfrm>
          <a:prstGeom prst="rect">
            <a:avLst/>
          </a:prstGeom>
        </p:spPr>
      </p:pic>
    </p:spTree>
    <p:extLst>
      <p:ext uri="{BB962C8B-B14F-4D97-AF65-F5344CB8AC3E}">
        <p14:creationId xmlns:p14="http://schemas.microsoft.com/office/powerpoint/2010/main" val="364631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D62D-FE66-47A6-AD93-B798BFACFC3B}"/>
              </a:ext>
            </a:extLst>
          </p:cNvPr>
          <p:cNvSpPr>
            <a:spLocks noGrp="1"/>
          </p:cNvSpPr>
          <p:nvPr>
            <p:ph type="title"/>
          </p:nvPr>
        </p:nvSpPr>
        <p:spPr/>
        <p:txBody>
          <a:bodyPr/>
          <a:lstStyle/>
          <a:p>
            <a:r>
              <a:rPr lang="en-US" b="1" dirty="0"/>
              <a:t>Cluster 8</a:t>
            </a:r>
            <a:br>
              <a:rPr lang="en-US" b="1" dirty="0"/>
            </a:br>
            <a:endParaRPr lang="en-US" dirty="0"/>
          </a:p>
        </p:txBody>
      </p:sp>
      <p:sp>
        <p:nvSpPr>
          <p:cNvPr id="3" name="Content Placeholder 2">
            <a:extLst>
              <a:ext uri="{FF2B5EF4-FFF2-40B4-BE49-F238E27FC236}">
                <a16:creationId xmlns:a16="http://schemas.microsoft.com/office/drawing/2014/main" id="{1F401A52-4963-4519-9B1B-ABA2726D243A}"/>
              </a:ext>
            </a:extLst>
          </p:cNvPr>
          <p:cNvSpPr>
            <a:spLocks noGrp="1"/>
          </p:cNvSpPr>
          <p:nvPr>
            <p:ph idx="1"/>
          </p:nvPr>
        </p:nvSpPr>
        <p:spPr/>
        <p:txBody>
          <a:bodyPr/>
          <a:lstStyle/>
          <a:p>
            <a:r>
              <a:rPr lang="en-US" dirty="0"/>
              <a:t>Cluster 8 is dominated by food trucks by being first and second most common venues of the two neighborhoods.</a:t>
            </a:r>
          </a:p>
          <a:p>
            <a:endParaRPr lang="en-US" dirty="0"/>
          </a:p>
        </p:txBody>
      </p:sp>
      <p:pic>
        <p:nvPicPr>
          <p:cNvPr id="4" name="Picture 3">
            <a:extLst>
              <a:ext uri="{FF2B5EF4-FFF2-40B4-BE49-F238E27FC236}">
                <a16:creationId xmlns:a16="http://schemas.microsoft.com/office/drawing/2014/main" id="{BA049FC4-6EE7-4E13-918F-72CBA95E849B}"/>
              </a:ext>
            </a:extLst>
          </p:cNvPr>
          <p:cNvPicPr>
            <a:picLocks noChangeAspect="1"/>
          </p:cNvPicPr>
          <p:nvPr/>
        </p:nvPicPr>
        <p:blipFill>
          <a:blip r:embed="rId2"/>
          <a:stretch>
            <a:fillRect/>
          </a:stretch>
        </p:blipFill>
        <p:spPr>
          <a:xfrm>
            <a:off x="414778" y="3120251"/>
            <a:ext cx="11133057" cy="2243601"/>
          </a:xfrm>
          <a:prstGeom prst="rect">
            <a:avLst/>
          </a:prstGeom>
        </p:spPr>
      </p:pic>
    </p:spTree>
    <p:extLst>
      <p:ext uri="{BB962C8B-B14F-4D97-AF65-F5344CB8AC3E}">
        <p14:creationId xmlns:p14="http://schemas.microsoft.com/office/powerpoint/2010/main" val="403009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7CA4-C090-4E76-935E-5D2307F4F8FB}"/>
              </a:ext>
            </a:extLst>
          </p:cNvPr>
          <p:cNvSpPr>
            <a:spLocks noGrp="1"/>
          </p:cNvSpPr>
          <p:nvPr>
            <p:ph type="title"/>
          </p:nvPr>
        </p:nvSpPr>
        <p:spPr/>
        <p:txBody>
          <a:bodyPr/>
          <a:lstStyle/>
          <a:p>
            <a:r>
              <a:rPr lang="en-US" b="1" dirty="0"/>
              <a:t>Discussion</a:t>
            </a:r>
            <a:br>
              <a:rPr lang="en-US" b="1" dirty="0"/>
            </a:br>
            <a:endParaRPr lang="en-US" dirty="0"/>
          </a:p>
        </p:txBody>
      </p:sp>
      <p:sp>
        <p:nvSpPr>
          <p:cNvPr id="6" name="Content Placeholder 5">
            <a:extLst>
              <a:ext uri="{FF2B5EF4-FFF2-40B4-BE49-F238E27FC236}">
                <a16:creationId xmlns:a16="http://schemas.microsoft.com/office/drawing/2014/main" id="{246F7FCE-D9C6-45FC-B035-A11C93E39D6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972C5E2A-855C-4E99-A8C4-50DB4B461E26}"/>
              </a:ext>
            </a:extLst>
          </p:cNvPr>
          <p:cNvPicPr>
            <a:picLocks noChangeAspect="1"/>
          </p:cNvPicPr>
          <p:nvPr/>
        </p:nvPicPr>
        <p:blipFill>
          <a:blip r:embed="rId2"/>
          <a:stretch>
            <a:fillRect/>
          </a:stretch>
        </p:blipFill>
        <p:spPr>
          <a:xfrm>
            <a:off x="659875" y="1238100"/>
            <a:ext cx="11180191" cy="5254775"/>
          </a:xfrm>
          <a:prstGeom prst="rect">
            <a:avLst/>
          </a:prstGeom>
        </p:spPr>
      </p:pic>
    </p:spTree>
    <p:extLst>
      <p:ext uri="{BB962C8B-B14F-4D97-AF65-F5344CB8AC3E}">
        <p14:creationId xmlns:p14="http://schemas.microsoft.com/office/powerpoint/2010/main" val="4101808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48206-AD43-44F0-A0BA-F7134374574B}"/>
              </a:ext>
            </a:extLst>
          </p:cNvPr>
          <p:cNvSpPr>
            <a:spLocks noGrp="1"/>
          </p:cNvSpPr>
          <p:nvPr>
            <p:ph type="title"/>
          </p:nvPr>
        </p:nvSpPr>
        <p:spPr/>
        <p:txBody>
          <a:bodyPr/>
          <a:lstStyle/>
          <a:p>
            <a:r>
              <a:rPr lang="en-US" dirty="0"/>
              <a:t>Discussion … contd. </a:t>
            </a:r>
          </a:p>
        </p:txBody>
      </p:sp>
      <p:sp>
        <p:nvSpPr>
          <p:cNvPr id="3" name="Content Placeholder 2">
            <a:extLst>
              <a:ext uri="{FF2B5EF4-FFF2-40B4-BE49-F238E27FC236}">
                <a16:creationId xmlns:a16="http://schemas.microsoft.com/office/drawing/2014/main" id="{A815C271-E920-49E1-B20A-0C68543F70DD}"/>
              </a:ext>
            </a:extLst>
          </p:cNvPr>
          <p:cNvSpPr>
            <a:spLocks noGrp="1"/>
          </p:cNvSpPr>
          <p:nvPr>
            <p:ph idx="1"/>
          </p:nvPr>
        </p:nvSpPr>
        <p:spPr/>
        <p:txBody>
          <a:bodyPr>
            <a:normAutofit fontScale="92500" lnSpcReduction="10000"/>
          </a:bodyPr>
          <a:lstStyle/>
          <a:p>
            <a:r>
              <a:rPr lang="en-US" dirty="0"/>
              <a:t>With our analysis, there are two ways to identify a neighborhood for new restaurant.</a:t>
            </a:r>
          </a:p>
          <a:p>
            <a:pPr marL="514350" indent="-514350">
              <a:buAutoNum type="arabicPeriod"/>
            </a:pPr>
            <a:r>
              <a:rPr lang="en-US" dirty="0"/>
              <a:t>Choosing a cuisine which is most famous in Staten Island and the neighborhoods where more of the same restaurants exist because this is an indication that residents of these neighborhoods are fonder of a specific cuisine and likely to accept a new restaurant which serves better food. </a:t>
            </a:r>
          </a:p>
          <a:p>
            <a:pPr marL="0" indent="0">
              <a:buNone/>
            </a:pPr>
            <a:endParaRPr lang="en-US" dirty="0"/>
          </a:p>
          <a:p>
            <a:pPr marL="0" indent="0">
              <a:buNone/>
            </a:pPr>
            <a:r>
              <a:rPr lang="en-US" dirty="0"/>
              <a:t>If this option is chosen, pizza place, Italian restaurant, deli/bodega and American restaurants are options upscale restaurants and BBQ joint or Wings joint are options for mid to low end restaurants. Suitable neighborhoods for these cuisines can be found using above clusters and data frame.</a:t>
            </a:r>
          </a:p>
          <a:p>
            <a:endParaRPr lang="en-US" dirty="0"/>
          </a:p>
        </p:txBody>
      </p:sp>
    </p:spTree>
    <p:extLst>
      <p:ext uri="{BB962C8B-B14F-4D97-AF65-F5344CB8AC3E}">
        <p14:creationId xmlns:p14="http://schemas.microsoft.com/office/powerpoint/2010/main" val="28370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BE38-A930-447C-914B-8480E7D39274}"/>
              </a:ext>
            </a:extLst>
          </p:cNvPr>
          <p:cNvSpPr>
            <a:spLocks noGrp="1"/>
          </p:cNvSpPr>
          <p:nvPr>
            <p:ph type="title"/>
          </p:nvPr>
        </p:nvSpPr>
        <p:spPr>
          <a:xfrm>
            <a:off x="890048" y="581942"/>
            <a:ext cx="10515600" cy="1325563"/>
          </a:xfrm>
        </p:spPr>
        <p:txBody>
          <a:bodyPr/>
          <a:lstStyle/>
          <a:p>
            <a:r>
              <a:rPr lang="en-US" b="1" dirty="0"/>
              <a:t>Problem</a:t>
            </a:r>
            <a:br>
              <a:rPr lang="en-US" b="1" dirty="0"/>
            </a:br>
            <a:endParaRPr lang="en-US" dirty="0"/>
          </a:p>
        </p:txBody>
      </p:sp>
      <p:sp>
        <p:nvSpPr>
          <p:cNvPr id="3" name="Content Placeholder 2">
            <a:extLst>
              <a:ext uri="{FF2B5EF4-FFF2-40B4-BE49-F238E27FC236}">
                <a16:creationId xmlns:a16="http://schemas.microsoft.com/office/drawing/2014/main" id="{1E7BE300-4209-44E3-BE82-E9301FB816B6}"/>
              </a:ext>
            </a:extLst>
          </p:cNvPr>
          <p:cNvSpPr>
            <a:spLocks noGrp="1"/>
          </p:cNvSpPr>
          <p:nvPr>
            <p:ph idx="1"/>
          </p:nvPr>
        </p:nvSpPr>
        <p:spPr/>
        <p:txBody>
          <a:bodyPr/>
          <a:lstStyle/>
          <a:p>
            <a:r>
              <a:rPr lang="en-US" dirty="0"/>
              <a:t>In such a large borough with least population, finding a suitable location to open a restaurant is a daunting task. In this project, we will explore neighborhoods of Staten Island and find which cuisines are popular in each neighborhood, understand its demographic trends.</a:t>
            </a:r>
          </a:p>
          <a:p>
            <a:r>
              <a:rPr lang="en-US" dirty="0"/>
              <a:t>This analysis can be used to find a suitable neighborhood for a restaurant. Additionally, this can also be used by a tourist travelling to Staten Island, New York City to visit neighborhoods he/she prefers or a family looking forward to move to Staten Island, New York City and could decide which neighborhood is best suited for them.</a:t>
            </a:r>
          </a:p>
          <a:p>
            <a:endParaRPr lang="en-US" dirty="0"/>
          </a:p>
        </p:txBody>
      </p:sp>
    </p:spTree>
    <p:extLst>
      <p:ext uri="{BB962C8B-B14F-4D97-AF65-F5344CB8AC3E}">
        <p14:creationId xmlns:p14="http://schemas.microsoft.com/office/powerpoint/2010/main" val="2770069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D4D1-D6D9-4F44-95CC-3648EB78D2B0}"/>
              </a:ext>
            </a:extLst>
          </p:cNvPr>
          <p:cNvSpPr>
            <a:spLocks noGrp="1"/>
          </p:cNvSpPr>
          <p:nvPr>
            <p:ph type="title"/>
          </p:nvPr>
        </p:nvSpPr>
        <p:spPr/>
        <p:txBody>
          <a:bodyPr/>
          <a:lstStyle/>
          <a:p>
            <a:r>
              <a:rPr lang="en-US" dirty="0"/>
              <a:t>Discussion … contd. </a:t>
            </a:r>
          </a:p>
        </p:txBody>
      </p:sp>
      <p:sp>
        <p:nvSpPr>
          <p:cNvPr id="3" name="Content Placeholder 2">
            <a:extLst>
              <a:ext uri="{FF2B5EF4-FFF2-40B4-BE49-F238E27FC236}">
                <a16:creationId xmlns:a16="http://schemas.microsoft.com/office/drawing/2014/main" id="{002B2593-0A6B-4756-A11B-F21188F30334}"/>
              </a:ext>
            </a:extLst>
          </p:cNvPr>
          <p:cNvSpPr>
            <a:spLocks noGrp="1"/>
          </p:cNvSpPr>
          <p:nvPr>
            <p:ph idx="1"/>
          </p:nvPr>
        </p:nvSpPr>
        <p:spPr/>
        <p:txBody>
          <a:bodyPr>
            <a:normAutofit lnSpcReduction="10000"/>
          </a:bodyPr>
          <a:lstStyle/>
          <a:p>
            <a:pPr marL="0" indent="0">
              <a:buNone/>
            </a:pPr>
            <a:r>
              <a:rPr lang="en-US" dirty="0"/>
              <a:t>2. Choosing a cuisine which is not common in a neighborhood is another option giving opportunity to serve food which is not available at many restaurants. An example could be South Indian restaurant or Punjabi restaurant. </a:t>
            </a:r>
          </a:p>
          <a:p>
            <a:pPr marL="0" indent="0">
              <a:buNone/>
            </a:pPr>
            <a:endParaRPr lang="en-US" dirty="0"/>
          </a:p>
          <a:p>
            <a:r>
              <a:rPr lang="en-US" dirty="0"/>
              <a:t>A caution of advice for the second option is to not open a high end restaurant in neighborhood which are dominated by wings joint because residents of these neighborhoods might not be able to afford a high end restaurant. This will be cleared when this analysis is taken further by adding mean household income and other factors of neighborhoods.</a:t>
            </a:r>
          </a:p>
          <a:p>
            <a:endParaRPr lang="en-US" dirty="0"/>
          </a:p>
        </p:txBody>
      </p:sp>
    </p:spTree>
    <p:extLst>
      <p:ext uri="{BB962C8B-B14F-4D97-AF65-F5344CB8AC3E}">
        <p14:creationId xmlns:p14="http://schemas.microsoft.com/office/powerpoint/2010/main" val="3345397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FDB58-B18F-4D67-BDE5-939A7398F36D}"/>
              </a:ext>
            </a:extLst>
          </p:cNvPr>
          <p:cNvSpPr>
            <a:spLocks noGrp="1"/>
          </p:cNvSpPr>
          <p:nvPr>
            <p:ph type="title"/>
          </p:nvPr>
        </p:nvSpPr>
        <p:spPr/>
        <p:txBody>
          <a:bodyPr/>
          <a:lstStyle/>
          <a:p>
            <a:r>
              <a:rPr lang="en-US" b="1" dirty="0"/>
              <a:t>Conclusion</a:t>
            </a:r>
            <a:br>
              <a:rPr lang="en-US" b="1" dirty="0"/>
            </a:br>
            <a:endParaRPr lang="en-US" dirty="0"/>
          </a:p>
        </p:txBody>
      </p:sp>
      <p:sp>
        <p:nvSpPr>
          <p:cNvPr id="3" name="Content Placeholder 2">
            <a:extLst>
              <a:ext uri="{FF2B5EF4-FFF2-40B4-BE49-F238E27FC236}">
                <a16:creationId xmlns:a16="http://schemas.microsoft.com/office/drawing/2014/main" id="{0B604674-CF0F-4948-999E-B8B3FF91AF92}"/>
              </a:ext>
            </a:extLst>
          </p:cNvPr>
          <p:cNvSpPr>
            <a:spLocks noGrp="1"/>
          </p:cNvSpPr>
          <p:nvPr>
            <p:ph idx="1"/>
          </p:nvPr>
        </p:nvSpPr>
        <p:spPr>
          <a:xfrm>
            <a:off x="838200" y="1376313"/>
            <a:ext cx="10515600" cy="4800650"/>
          </a:xfrm>
        </p:spPr>
        <p:txBody>
          <a:bodyPr>
            <a:normAutofit fontScale="85000" lnSpcReduction="10000"/>
          </a:bodyPr>
          <a:lstStyle/>
          <a:p>
            <a:r>
              <a:rPr lang="en-US" dirty="0"/>
              <a:t>New York City neighborhoods location data was used to filter out Staten Island neighborhoods, Foursquare API was used to find venues within a radius of 400 m, data was cleaned by removing general venues such as cafe, bar and top 10 restaurants and their neighborhood locations were identified and plotted. </a:t>
            </a:r>
          </a:p>
          <a:p>
            <a:r>
              <a:rPr lang="en-US" dirty="0"/>
              <a:t>Further to this k-means algorithm was used to cluster the Staten Island neighborhoods into 9 different clusters and their first &amp; second most common restaurants along with neighborhoods were identified and plotted. </a:t>
            </a:r>
          </a:p>
          <a:p>
            <a:r>
              <a:rPr lang="en-US" dirty="0"/>
              <a:t>Two options were provided to setup new restaurant in Staten Island. This can be taken further by using New York City local housing and demographic trends using </a:t>
            </a:r>
            <a:r>
              <a:rPr lang="en-US" dirty="0">
                <a:hlinkClick r:id="rId2"/>
              </a:rPr>
              <a:t>https://furmancenter.org/neighborhoods</a:t>
            </a:r>
            <a:r>
              <a:rPr lang="en-US" dirty="0"/>
              <a:t> and/or NYC planning population fact finder </a:t>
            </a:r>
            <a:r>
              <a:rPr lang="en-US" dirty="0">
                <a:hlinkClick r:id="rId3"/>
              </a:rPr>
              <a:t>https://popfactfinder.planning.nyc.gov/#13.44/40.77473/-73.96117</a:t>
            </a:r>
            <a:r>
              <a:rPr lang="en-US" dirty="0"/>
              <a:t> and real estate database </a:t>
            </a:r>
            <a:r>
              <a:rPr lang="en-US" dirty="0">
                <a:hlinkClick r:id="rId4"/>
              </a:rPr>
              <a:t>https://www.zillow.com/</a:t>
            </a:r>
            <a:r>
              <a:rPr lang="en-US" dirty="0"/>
              <a:t> or walkability services and apartment search tool </a:t>
            </a:r>
            <a:r>
              <a:rPr lang="en-US" dirty="0">
                <a:hlinkClick r:id="rId5"/>
              </a:rPr>
              <a:t>https://www.walkscore.com/</a:t>
            </a:r>
            <a:r>
              <a:rPr lang="en-US" dirty="0"/>
              <a:t> to further explore NYC based on stakeholders' interest, time/budget.</a:t>
            </a:r>
          </a:p>
          <a:p>
            <a:endParaRPr lang="en-US" dirty="0"/>
          </a:p>
        </p:txBody>
      </p:sp>
    </p:spTree>
    <p:extLst>
      <p:ext uri="{BB962C8B-B14F-4D97-AF65-F5344CB8AC3E}">
        <p14:creationId xmlns:p14="http://schemas.microsoft.com/office/powerpoint/2010/main" val="146879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BF3D-476A-4BE1-9F4A-4C982C6B315F}"/>
              </a:ext>
            </a:extLst>
          </p:cNvPr>
          <p:cNvSpPr>
            <a:spLocks noGrp="1"/>
          </p:cNvSpPr>
          <p:nvPr>
            <p:ph type="title"/>
          </p:nvPr>
        </p:nvSpPr>
        <p:spPr>
          <a:xfrm>
            <a:off x="838200" y="681037"/>
            <a:ext cx="10515600" cy="1325563"/>
          </a:xfrm>
        </p:spPr>
        <p:txBody>
          <a:bodyPr/>
          <a:lstStyle/>
          <a:p>
            <a:r>
              <a:rPr lang="en-US" b="1" dirty="0"/>
              <a:t>Data</a:t>
            </a:r>
            <a:br>
              <a:rPr lang="en-US" b="1" dirty="0"/>
            </a:br>
            <a:endParaRPr lang="en-US" dirty="0"/>
          </a:p>
        </p:txBody>
      </p:sp>
      <p:sp>
        <p:nvSpPr>
          <p:cNvPr id="3" name="Content Placeholder 2">
            <a:extLst>
              <a:ext uri="{FF2B5EF4-FFF2-40B4-BE49-F238E27FC236}">
                <a16:creationId xmlns:a16="http://schemas.microsoft.com/office/drawing/2014/main" id="{4CB4A6B1-84D7-4E53-8700-8B525192CBFF}"/>
              </a:ext>
            </a:extLst>
          </p:cNvPr>
          <p:cNvSpPr>
            <a:spLocks noGrp="1"/>
          </p:cNvSpPr>
          <p:nvPr>
            <p:ph idx="1"/>
          </p:nvPr>
        </p:nvSpPr>
        <p:spPr/>
        <p:txBody>
          <a:bodyPr>
            <a:normAutofit fontScale="92500" lnSpcReduction="10000"/>
          </a:bodyPr>
          <a:lstStyle/>
          <a:p>
            <a:r>
              <a:rPr lang="en-US" dirty="0"/>
              <a:t>New York City has a total of 5 boroughs and 306 neighborhoods. In order to segment the neighborhoods and explore them, we will essentially need a dataset that contains the 5 boroughs and the neighborhoods that exist in each borough as well as the latitude and longitude coordinates of each neighborhood.</a:t>
            </a:r>
          </a:p>
          <a:p>
            <a:r>
              <a:rPr lang="en-US" dirty="0"/>
              <a:t>New York City Department of City Planning published this data at </a:t>
            </a:r>
            <a:r>
              <a:rPr lang="en-US" dirty="0">
                <a:hlinkClick r:id="rId2"/>
              </a:rPr>
              <a:t>https://geo.nyu.edu/catalog/nyu_2451_34572</a:t>
            </a:r>
            <a:endParaRPr lang="en-US" dirty="0"/>
          </a:p>
          <a:p>
            <a:r>
              <a:rPr lang="en-US" dirty="0"/>
              <a:t>Foursquare Developers Access to venue data: </a:t>
            </a:r>
            <a:r>
              <a:rPr lang="en-US" dirty="0">
                <a:hlinkClick r:id="rId3"/>
              </a:rPr>
              <a:t>https://foursquare.com/developers/apps</a:t>
            </a:r>
            <a:endParaRPr lang="en-US" dirty="0"/>
          </a:p>
          <a:p>
            <a:r>
              <a:rPr lang="en-US" dirty="0"/>
              <a:t>Foursquare is a location data provider, which will be used to make RESTful API calls to retrieve data about restaurants in different neighborhoods.</a:t>
            </a:r>
          </a:p>
          <a:p>
            <a:endParaRPr lang="en-US" dirty="0"/>
          </a:p>
        </p:txBody>
      </p:sp>
    </p:spTree>
    <p:extLst>
      <p:ext uri="{BB962C8B-B14F-4D97-AF65-F5344CB8AC3E}">
        <p14:creationId xmlns:p14="http://schemas.microsoft.com/office/powerpoint/2010/main" val="2571801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05A7C-9FD8-4955-838B-4B92CE759214}"/>
              </a:ext>
            </a:extLst>
          </p:cNvPr>
          <p:cNvSpPr>
            <a:spLocks noGrp="1"/>
          </p:cNvSpPr>
          <p:nvPr>
            <p:ph type="title"/>
          </p:nvPr>
        </p:nvSpPr>
        <p:spPr/>
        <p:txBody>
          <a:bodyPr/>
          <a:lstStyle/>
          <a:p>
            <a:r>
              <a:rPr lang="en-US" dirty="0"/>
              <a:t>Staten Island data sample after stripping</a:t>
            </a:r>
          </a:p>
        </p:txBody>
      </p:sp>
      <p:pic>
        <p:nvPicPr>
          <p:cNvPr id="4" name="Content Placeholder 3">
            <a:extLst>
              <a:ext uri="{FF2B5EF4-FFF2-40B4-BE49-F238E27FC236}">
                <a16:creationId xmlns:a16="http://schemas.microsoft.com/office/drawing/2014/main" id="{957F7B6C-9F72-448F-B35E-F458CA7775F5}"/>
              </a:ext>
            </a:extLst>
          </p:cNvPr>
          <p:cNvPicPr>
            <a:picLocks noGrp="1" noChangeAspect="1"/>
          </p:cNvPicPr>
          <p:nvPr>
            <p:ph idx="1"/>
          </p:nvPr>
        </p:nvPicPr>
        <p:blipFill>
          <a:blip r:embed="rId2"/>
          <a:stretch>
            <a:fillRect/>
          </a:stretch>
        </p:blipFill>
        <p:spPr>
          <a:xfrm>
            <a:off x="1924050" y="2010569"/>
            <a:ext cx="8343900" cy="3981450"/>
          </a:xfrm>
          <a:prstGeom prst="rect">
            <a:avLst/>
          </a:prstGeom>
        </p:spPr>
      </p:pic>
    </p:spTree>
    <p:extLst>
      <p:ext uri="{BB962C8B-B14F-4D97-AF65-F5344CB8AC3E}">
        <p14:creationId xmlns:p14="http://schemas.microsoft.com/office/powerpoint/2010/main" val="146566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7127-3B82-4657-8213-30E416D93DD3}"/>
              </a:ext>
            </a:extLst>
          </p:cNvPr>
          <p:cNvSpPr>
            <a:spLocks noGrp="1"/>
          </p:cNvSpPr>
          <p:nvPr>
            <p:ph type="title"/>
          </p:nvPr>
        </p:nvSpPr>
        <p:spPr/>
        <p:txBody>
          <a:bodyPr/>
          <a:lstStyle/>
          <a:p>
            <a:r>
              <a:rPr lang="en-US" dirty="0"/>
              <a:t>New York City with Staten Island neighborhoods superimposed on top</a:t>
            </a:r>
          </a:p>
        </p:txBody>
      </p:sp>
      <p:pic>
        <p:nvPicPr>
          <p:cNvPr id="4" name="Content Placeholder 3">
            <a:extLst>
              <a:ext uri="{FF2B5EF4-FFF2-40B4-BE49-F238E27FC236}">
                <a16:creationId xmlns:a16="http://schemas.microsoft.com/office/drawing/2014/main" id="{3170299A-DD51-412B-B00B-099E52CFC5E0}"/>
              </a:ext>
            </a:extLst>
          </p:cNvPr>
          <p:cNvPicPr>
            <a:picLocks noGrp="1" noChangeAspect="1"/>
          </p:cNvPicPr>
          <p:nvPr>
            <p:ph idx="1"/>
          </p:nvPr>
        </p:nvPicPr>
        <p:blipFill>
          <a:blip r:embed="rId2"/>
          <a:stretch>
            <a:fillRect/>
          </a:stretch>
        </p:blipFill>
        <p:spPr>
          <a:xfrm>
            <a:off x="768285" y="1825625"/>
            <a:ext cx="10708849" cy="4351338"/>
          </a:xfrm>
          <a:prstGeom prst="rect">
            <a:avLst/>
          </a:prstGeom>
        </p:spPr>
      </p:pic>
    </p:spTree>
    <p:extLst>
      <p:ext uri="{BB962C8B-B14F-4D97-AF65-F5344CB8AC3E}">
        <p14:creationId xmlns:p14="http://schemas.microsoft.com/office/powerpoint/2010/main" val="764546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2652-F5FE-4A17-B4F5-A302356DBF94}"/>
              </a:ext>
            </a:extLst>
          </p:cNvPr>
          <p:cNvSpPr>
            <a:spLocks noGrp="1"/>
          </p:cNvSpPr>
          <p:nvPr>
            <p:ph type="title"/>
          </p:nvPr>
        </p:nvSpPr>
        <p:spPr/>
        <p:txBody>
          <a:bodyPr>
            <a:normAutofit/>
          </a:bodyPr>
          <a:lstStyle/>
          <a:p>
            <a:r>
              <a:rPr lang="en-US" dirty="0"/>
              <a:t>St. George neighborhood venue data within 400 m radius collected using Foursquare API</a:t>
            </a:r>
          </a:p>
        </p:txBody>
      </p:sp>
      <p:pic>
        <p:nvPicPr>
          <p:cNvPr id="4" name="Content Placeholder 3">
            <a:extLst>
              <a:ext uri="{FF2B5EF4-FFF2-40B4-BE49-F238E27FC236}">
                <a16:creationId xmlns:a16="http://schemas.microsoft.com/office/drawing/2014/main" id="{30221186-8C97-4DEF-8823-A328FFFB4DD1}"/>
              </a:ext>
            </a:extLst>
          </p:cNvPr>
          <p:cNvPicPr>
            <a:picLocks noGrp="1" noChangeAspect="1"/>
          </p:cNvPicPr>
          <p:nvPr>
            <p:ph idx="1"/>
          </p:nvPr>
        </p:nvPicPr>
        <p:blipFill>
          <a:blip r:embed="rId2"/>
          <a:stretch>
            <a:fillRect/>
          </a:stretch>
        </p:blipFill>
        <p:spPr>
          <a:xfrm>
            <a:off x="1041663" y="1825625"/>
            <a:ext cx="9653046" cy="4351338"/>
          </a:xfrm>
          <a:prstGeom prst="rect">
            <a:avLst/>
          </a:prstGeom>
        </p:spPr>
      </p:pic>
    </p:spTree>
    <p:extLst>
      <p:ext uri="{BB962C8B-B14F-4D97-AF65-F5344CB8AC3E}">
        <p14:creationId xmlns:p14="http://schemas.microsoft.com/office/powerpoint/2010/main" val="307732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66F2-FFA2-4BFF-8A41-57F9D4648870}"/>
              </a:ext>
            </a:extLst>
          </p:cNvPr>
          <p:cNvSpPr>
            <a:spLocks noGrp="1"/>
          </p:cNvSpPr>
          <p:nvPr>
            <p:ph type="title"/>
          </p:nvPr>
        </p:nvSpPr>
        <p:spPr/>
        <p:txBody>
          <a:bodyPr/>
          <a:lstStyle/>
          <a:p>
            <a:r>
              <a:rPr lang="en-US" dirty="0"/>
              <a:t>Top 10 food categories in Staten Island, NYC</a:t>
            </a:r>
          </a:p>
        </p:txBody>
      </p:sp>
      <p:pic>
        <p:nvPicPr>
          <p:cNvPr id="4" name="Content Placeholder 3">
            <a:extLst>
              <a:ext uri="{FF2B5EF4-FFF2-40B4-BE49-F238E27FC236}">
                <a16:creationId xmlns:a16="http://schemas.microsoft.com/office/drawing/2014/main" id="{E2AFB7D4-E8C6-4C53-B63F-C9D2B63EA061}"/>
              </a:ext>
            </a:extLst>
          </p:cNvPr>
          <p:cNvPicPr>
            <a:picLocks noGrp="1" noChangeAspect="1"/>
          </p:cNvPicPr>
          <p:nvPr>
            <p:ph idx="1"/>
          </p:nvPr>
        </p:nvPicPr>
        <p:blipFill>
          <a:blip r:embed="rId2"/>
          <a:stretch>
            <a:fillRect/>
          </a:stretch>
        </p:blipFill>
        <p:spPr>
          <a:xfrm>
            <a:off x="1324466" y="1825625"/>
            <a:ext cx="9506932" cy="4351338"/>
          </a:xfrm>
          <a:prstGeom prst="rect">
            <a:avLst/>
          </a:prstGeom>
        </p:spPr>
      </p:pic>
    </p:spTree>
    <p:extLst>
      <p:ext uri="{BB962C8B-B14F-4D97-AF65-F5344CB8AC3E}">
        <p14:creationId xmlns:p14="http://schemas.microsoft.com/office/powerpoint/2010/main" val="319624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C14E7B-010E-4364-AD44-9FDBAD82ED5A}"/>
              </a:ext>
            </a:extLst>
          </p:cNvPr>
          <p:cNvSpPr>
            <a:spLocks noGrp="1"/>
          </p:cNvSpPr>
          <p:nvPr>
            <p:ph idx="1"/>
          </p:nvPr>
        </p:nvSpPr>
        <p:spPr>
          <a:xfrm>
            <a:off x="838200" y="787138"/>
            <a:ext cx="10515600" cy="5389825"/>
          </a:xfrm>
        </p:spPr>
        <p:txBody>
          <a:bodyPr>
            <a:normAutofit/>
          </a:bodyPr>
          <a:lstStyle/>
          <a:p>
            <a:r>
              <a:rPr lang="en-US" sz="3600" dirty="0"/>
              <a:t>Staten Island people are more interested in deli/bodega. But pizza places are close second and Italian restaurants are also at top which indicates that Staten Island residents are more leaned towards Italian food.</a:t>
            </a:r>
          </a:p>
          <a:p>
            <a:r>
              <a:rPr lang="en-US" sz="3600" dirty="0"/>
              <a:t>To understand further these top ten restaurants are plotted on bar graph using seaborn python library and plotted with restaurants on x axis and neighborhoods on Y axis.</a:t>
            </a:r>
          </a:p>
        </p:txBody>
      </p:sp>
    </p:spTree>
    <p:extLst>
      <p:ext uri="{BB962C8B-B14F-4D97-AF65-F5344CB8AC3E}">
        <p14:creationId xmlns:p14="http://schemas.microsoft.com/office/powerpoint/2010/main" val="1815574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1310</Words>
  <Application>Microsoft Office PowerPoint</Application>
  <PresentationFormat>Widescreen</PresentationFormat>
  <Paragraphs>63</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Exploring neighborhoods of Staten Island of New York City to open a restaurant </vt:lpstr>
      <vt:lpstr>PowerPoint Presentation</vt:lpstr>
      <vt:lpstr>Problem </vt:lpstr>
      <vt:lpstr>Data </vt:lpstr>
      <vt:lpstr>Staten Island data sample after stripping</vt:lpstr>
      <vt:lpstr>New York City with Staten Island neighborhoods superimposed on top</vt:lpstr>
      <vt:lpstr>St. George neighborhood venue data within 400 m radius collected using Foursquare API</vt:lpstr>
      <vt:lpstr>Top 10 food categories in Staten Island, NYC</vt:lpstr>
      <vt:lpstr>PowerPoint Presentation</vt:lpstr>
      <vt:lpstr>Bar graph of top 10 food categories in Staten Island, NYC</vt:lpstr>
      <vt:lpstr>PowerPoint Presentation</vt:lpstr>
      <vt:lpstr>PowerPoint Presentation</vt:lpstr>
      <vt:lpstr>data frame sample with the top 5 venues for each neighborhood</vt:lpstr>
      <vt:lpstr>Cluster Neighborhoods </vt:lpstr>
      <vt:lpstr>     Elbow Method</vt:lpstr>
      <vt:lpstr>Silhouette Method</vt:lpstr>
      <vt:lpstr>Sample data of Staten Island neighborhoods with their clusters</vt:lpstr>
      <vt:lpstr>Visualize the resulting clusters with map of New York City</vt:lpstr>
      <vt:lpstr>Cluster 0 </vt:lpstr>
      <vt:lpstr>Cluster 1 </vt:lpstr>
      <vt:lpstr>Cluster 2 </vt:lpstr>
      <vt:lpstr>Cluster 3 </vt:lpstr>
      <vt:lpstr>Cluster 4 </vt:lpstr>
      <vt:lpstr>Cluster 5 </vt:lpstr>
      <vt:lpstr>Cluster 6 </vt:lpstr>
      <vt:lpstr>Cluster 7 </vt:lpstr>
      <vt:lpstr>Cluster 8 </vt:lpstr>
      <vt:lpstr>Discussion </vt:lpstr>
      <vt:lpstr>Discussion … contd. </vt:lpstr>
      <vt:lpstr>Discussion … contd.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neighborhoods of Staten Island of New York City to open a restaurant</dc:title>
  <dc:creator>Pradeep Kanmatareddy</dc:creator>
  <cp:lastModifiedBy>Pradeep Kanmatareddy</cp:lastModifiedBy>
  <cp:revision>10</cp:revision>
  <dcterms:created xsi:type="dcterms:W3CDTF">2020-04-12T19:07:43Z</dcterms:created>
  <dcterms:modified xsi:type="dcterms:W3CDTF">2020-04-12T20:36:44Z</dcterms:modified>
</cp:coreProperties>
</file>